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26" r:id="rId7"/>
    <p:sldId id="323" r:id="rId8"/>
    <p:sldId id="324" r:id="rId9"/>
    <p:sldId id="283" r:id="rId10"/>
    <p:sldId id="284" r:id="rId11"/>
    <p:sldId id="285" r:id="rId12"/>
    <p:sldId id="286" r:id="rId13"/>
    <p:sldId id="287" r:id="rId14"/>
    <p:sldId id="289" r:id="rId15"/>
    <p:sldId id="290" r:id="rId16"/>
    <p:sldId id="291" r:id="rId17"/>
    <p:sldId id="293" r:id="rId18"/>
    <p:sldId id="294" r:id="rId19"/>
    <p:sldId id="295" r:id="rId20"/>
    <p:sldId id="296" r:id="rId21"/>
    <p:sldId id="313" r:id="rId22"/>
    <p:sldId id="314" r:id="rId23"/>
    <p:sldId id="297" r:id="rId24"/>
    <p:sldId id="298" r:id="rId25"/>
    <p:sldId id="299" r:id="rId26"/>
    <p:sldId id="300" r:id="rId27"/>
    <p:sldId id="305" r:id="rId28"/>
    <p:sldId id="301" r:id="rId29"/>
    <p:sldId id="306" r:id="rId30"/>
    <p:sldId id="302" r:id="rId31"/>
    <p:sldId id="303" r:id="rId32"/>
    <p:sldId id="304" r:id="rId33"/>
    <p:sldId id="307" r:id="rId34"/>
    <p:sldId id="308" r:id="rId35"/>
    <p:sldId id="309" r:id="rId36"/>
    <p:sldId id="310" r:id="rId37"/>
    <p:sldId id="312" r:id="rId38"/>
    <p:sldId id="311" r:id="rId39"/>
    <p:sldId id="315" r:id="rId40"/>
    <p:sldId id="316" r:id="rId41"/>
    <p:sldId id="317" r:id="rId42"/>
    <p:sldId id="318" r:id="rId43"/>
    <p:sldId id="319" r:id="rId44"/>
    <p:sldId id="320" r:id="rId45"/>
    <p:sldId id="321" r:id="rId46"/>
    <p:sldId id="327" r:id="rId47"/>
    <p:sldId id="32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Sit Dolor Amet</a:t>
            </a:r>
          </a:p>
        </p:txBody>
      </p:sp>
      <p:pic>
        <p:nvPicPr>
          <p:cNvPr id="9" name="Picture 8">
            <a:extLst>
              <a:ext uri="{FF2B5EF4-FFF2-40B4-BE49-F238E27FC236}">
                <a16:creationId xmlns:a16="http://schemas.microsoft.com/office/drawing/2014/main" id="{F5D7E952-6B7D-39AB-F40E-A69F283627E9}"/>
              </a:ext>
            </a:extLst>
          </p:cNvPr>
          <p:cNvPicPr>
            <a:picLocks noChangeAspect="1"/>
          </p:cNvPicPr>
          <p:nvPr/>
        </p:nvPicPr>
        <p:blipFill>
          <a:blip r:embed="rId3"/>
          <a:stretch>
            <a:fillRect/>
          </a:stretch>
        </p:blipFill>
        <p:spPr>
          <a:xfrm>
            <a:off x="0" y="15385"/>
            <a:ext cx="12192000" cy="6858000"/>
          </a:xfrm>
          <a:prstGeom prst="rect">
            <a:avLst/>
          </a:prstGeom>
        </p:spPr>
      </p:pic>
      <p:sp>
        <p:nvSpPr>
          <p:cNvPr id="11" name="Title 10">
            <a:extLst>
              <a:ext uri="{FF2B5EF4-FFF2-40B4-BE49-F238E27FC236}">
                <a16:creationId xmlns:a16="http://schemas.microsoft.com/office/drawing/2014/main" id="{6E75CCD7-8BA6-F655-98EF-C210A54484B6}"/>
              </a:ext>
            </a:extLst>
          </p:cNvPr>
          <p:cNvSpPr>
            <a:spLocks noGrp="1"/>
          </p:cNvSpPr>
          <p:nvPr>
            <p:ph type="ctrTitle"/>
          </p:nvPr>
        </p:nvSpPr>
        <p:spPr>
          <a:xfrm>
            <a:off x="1370693" y="4833257"/>
            <a:ext cx="9440034" cy="1660849"/>
          </a:xfrm>
        </p:spPr>
        <p:txBody>
          <a:bodyPr/>
          <a:lstStyle/>
          <a:p>
            <a:r>
              <a:rPr lang="en-IN" b="1" dirty="0">
                <a:latin typeface="Cascadia Mono" panose="020B0609020000020004" pitchFamily="49" charset="0"/>
                <a:ea typeface="Cascadia Mono" panose="020B0609020000020004" pitchFamily="49" charset="0"/>
                <a:cs typeface="Cascadia Mono" panose="020B0609020000020004" pitchFamily="49" charset="0"/>
              </a:rPr>
              <a:t>DATABASE MANAGEMENT SYSTEM </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571625"/>
            <a:ext cx="10353762" cy="4819015"/>
          </a:xfrm>
        </p:spPr>
        <p:txBody>
          <a:bodyPr>
            <a:normAutofit fontScale="77500" lnSpcReduction="20000"/>
          </a:bodyPr>
          <a:lstStyle/>
          <a:p>
            <a:r>
              <a:rPr lang="en-IN" b="1" u="sng" dirty="0"/>
              <a:t>USER TABLE:</a:t>
            </a:r>
          </a:p>
          <a:p>
            <a:pPr marL="414000" lvl="1" indent="0">
              <a:buNone/>
            </a:pPr>
            <a:r>
              <a:rPr lang="en-IN" dirty="0"/>
              <a:t>	Functional Dependencies:</a:t>
            </a:r>
          </a:p>
          <a:p>
            <a:pPr marL="36900" indent="0">
              <a:buNone/>
            </a:pPr>
            <a:r>
              <a:rPr lang="en-IN" dirty="0"/>
              <a:t>	1.</a:t>
            </a:r>
            <a:r>
              <a:rPr lang="en-US" dirty="0"/>
              <a:t> USER_ID -&gt; FIRSTNAME, LASTNAME, EMAIL</a:t>
            </a:r>
          </a:p>
          <a:p>
            <a:pPr marL="36900" indent="0">
              <a:buNone/>
            </a:pPr>
            <a:r>
              <a:rPr lang="en-US" dirty="0"/>
              <a:t>	2. EMAIL -&gt; USER_ID</a:t>
            </a:r>
          </a:p>
          <a:p>
            <a:pPr marL="36900" indent="0">
              <a:buNone/>
            </a:pPr>
            <a:r>
              <a:rPr lang="en-US" dirty="0"/>
              <a:t>	Here, there are no partial and transitive dependencies and </a:t>
            </a:r>
            <a:r>
              <a:rPr lang="en-US" dirty="0" err="1"/>
              <a:t>user_id</a:t>
            </a:r>
            <a:r>
              <a:rPr lang="en-US" dirty="0"/>
              <a:t> is the primary key and email 	is the candidate or the super key. Hence it is in the BCNF.</a:t>
            </a:r>
          </a:p>
          <a:p>
            <a:r>
              <a:rPr lang="en-US" b="1" u="sng" dirty="0"/>
              <a:t>USER_PHN_NUMBER TABLE:</a:t>
            </a:r>
          </a:p>
          <a:p>
            <a:pPr marL="36900" indent="0">
              <a:buNone/>
            </a:pPr>
            <a:r>
              <a:rPr lang="en-US" dirty="0"/>
              <a:t>	Functional Dependencies:</a:t>
            </a:r>
          </a:p>
          <a:p>
            <a:pPr marL="36900" indent="0">
              <a:buNone/>
            </a:pPr>
            <a:r>
              <a:rPr lang="en-IN" dirty="0"/>
              <a:t>	1. (</a:t>
            </a:r>
            <a:r>
              <a:rPr lang="en-US" dirty="0"/>
              <a:t>USER_ID, MOBILE_NUMBER )-&gt; PRIMARY KEY</a:t>
            </a:r>
          </a:p>
          <a:p>
            <a:pPr marL="36900" indent="0">
              <a:buNone/>
            </a:pPr>
            <a:r>
              <a:rPr lang="en-US" dirty="0"/>
              <a:t>	This functional dependency implies that the combination of </a:t>
            </a:r>
            <a:r>
              <a:rPr lang="en-US" dirty="0" err="1"/>
              <a:t>user_id</a:t>
            </a:r>
            <a:r>
              <a:rPr lang="en-US" dirty="0"/>
              <a:t>, </a:t>
            </a:r>
            <a:r>
              <a:rPr lang="en-US" dirty="0" err="1"/>
              <a:t>mobile_number</a:t>
            </a:r>
            <a:r>
              <a:rPr lang="en-US" dirty="0"/>
              <a:t> is 	unique for each row in the relation. This means that there can be no duplicate entries for the 	same </a:t>
            </a:r>
            <a:r>
              <a:rPr lang="en-US" dirty="0" err="1"/>
              <a:t>user_id</a:t>
            </a:r>
            <a:r>
              <a:rPr lang="en-US" dirty="0"/>
              <a:t> and </a:t>
            </a:r>
            <a:r>
              <a:rPr lang="en-US" dirty="0" err="1"/>
              <a:t>mobile_number</a:t>
            </a:r>
            <a:r>
              <a:rPr lang="en-US" dirty="0"/>
              <a:t> pair in the relation. It also ensures that the relation is in BCNF 	form by having all non-trivial functional dependencies on candidate keys.</a:t>
            </a:r>
            <a:endParaRPr lang="en-IN" dirty="0"/>
          </a:p>
        </p:txBody>
      </p:sp>
    </p:spTree>
    <p:extLst>
      <p:ext uri="{BB962C8B-B14F-4D97-AF65-F5344CB8AC3E}">
        <p14:creationId xmlns:p14="http://schemas.microsoft.com/office/powerpoint/2010/main" val="3468978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090795"/>
          </a:xfrm>
        </p:spPr>
        <p:txBody>
          <a:bodyPr>
            <a:normAutofit fontScale="25000" lnSpcReduction="20000"/>
          </a:bodyPr>
          <a:lstStyle/>
          <a:p>
            <a:r>
              <a:rPr lang="en-IN" sz="5600" b="1" u="sng" dirty="0"/>
              <a:t>REQUESTS TABLE:</a:t>
            </a:r>
          </a:p>
          <a:p>
            <a:pPr marL="414000" lvl="1" indent="0">
              <a:buNone/>
            </a:pPr>
            <a:r>
              <a:rPr lang="en-IN" sz="4300" dirty="0"/>
              <a:t>	</a:t>
            </a:r>
            <a:r>
              <a:rPr lang="en-IN" sz="5600" dirty="0"/>
              <a:t>Functional Dependencies:</a:t>
            </a:r>
          </a:p>
          <a:p>
            <a:pPr marL="414000" lvl="1" indent="0">
              <a:buNone/>
            </a:pPr>
            <a:r>
              <a:rPr lang="en-US" sz="5600" dirty="0"/>
              <a:t>1. REQUEST_ID -&gt; PICKUP_LOC, DROPOFF_LOC, DISTANCE_IN_KM, TYPE, USER_ID</a:t>
            </a:r>
          </a:p>
          <a:p>
            <a:pPr marL="414000" lvl="1" indent="0">
              <a:buNone/>
            </a:pPr>
            <a:r>
              <a:rPr lang="en-US" sz="5600" dirty="0"/>
              <a:t>It is necessary to associate each request with the user who made the request, so it would be appropriate to include the USER_ID attribute in the REQUESTS table as a foreign key referencing the USER_ID attribute in the USERS table. </a:t>
            </a:r>
            <a:r>
              <a:rPr lang="en-IN" sz="5600" dirty="0"/>
              <a:t>As there is only one functional dependency in which REQUEST_ID is a PRIMARY KEY, confirms that there are no partial dependencies and transitive dependencies in the relation. Hence it is in BCNF.</a:t>
            </a:r>
          </a:p>
          <a:p>
            <a:r>
              <a:rPr lang="en-IN" sz="5600" dirty="0"/>
              <a:t>	</a:t>
            </a:r>
            <a:r>
              <a:rPr lang="en-IN" sz="5600" b="1" u="sng" dirty="0"/>
              <a:t>VEHICLE TABLE:</a:t>
            </a:r>
          </a:p>
          <a:p>
            <a:pPr marL="36900" indent="0">
              <a:buNone/>
            </a:pPr>
            <a:r>
              <a:rPr lang="en-IN" sz="4300" dirty="0"/>
              <a:t>	</a:t>
            </a:r>
            <a:r>
              <a:rPr lang="en-IN" sz="5600" dirty="0"/>
              <a:t>Functional Dependencies:</a:t>
            </a:r>
          </a:p>
          <a:p>
            <a:pPr marL="36900" indent="0">
              <a:buNone/>
            </a:pPr>
            <a:r>
              <a:rPr lang="en-IN" sz="5600" dirty="0"/>
              <a:t>	1.</a:t>
            </a:r>
            <a:r>
              <a:rPr lang="en-IN" sz="5600" dirty="0">
                <a:solidFill>
                  <a:schemeClr val="tx1"/>
                </a:solidFill>
              </a:rPr>
              <a:t> VEHICLE_NO-&gt; TYPE</a:t>
            </a:r>
          </a:p>
          <a:p>
            <a:pPr marL="414000" lvl="1" indent="0">
              <a:buNone/>
            </a:pPr>
            <a:r>
              <a:rPr lang="en-US" sz="5600" dirty="0"/>
              <a:t>This functional dependency implies that for each unique VEHICLE_NO, there is a unique type associated with it. Knowing the value of VEHICLE_NO is sufficient to determine the value of type. Hence it is in the BCNF.</a:t>
            </a:r>
          </a:p>
          <a:p>
            <a:r>
              <a:rPr lang="en-IN" sz="5600" b="1" u="sng" dirty="0"/>
              <a:t>VEHICLE_TYPE TABLE:</a:t>
            </a:r>
          </a:p>
          <a:p>
            <a:pPr marL="36900" indent="0">
              <a:buNone/>
            </a:pPr>
            <a:r>
              <a:rPr lang="en-IN" sz="4300" dirty="0"/>
              <a:t>	</a:t>
            </a:r>
            <a:r>
              <a:rPr lang="en-IN" sz="5600" dirty="0"/>
              <a:t>Functional Dependencies:</a:t>
            </a:r>
          </a:p>
          <a:p>
            <a:pPr marL="36900" indent="0">
              <a:buNone/>
            </a:pPr>
            <a:r>
              <a:rPr lang="en-US" sz="5600" dirty="0"/>
              <a:t>	1.TYPE -&gt; RATE_PER_KILOMETER, CAPACITY</a:t>
            </a:r>
          </a:p>
          <a:p>
            <a:pPr marL="36900" indent="0">
              <a:buNone/>
            </a:pPr>
            <a:r>
              <a:rPr lang="en-US" sz="5600" dirty="0"/>
              <a:t>	This functional dependency implies that for each distinct TYPE of vehicle, there is a unique rate per kilometer and capacity 	associated with it. VEHICLE_TYPE only contains a single candidate key (the TYPE attribute), it is already in BCNF form and 	no further normalization is required. </a:t>
            </a:r>
          </a:p>
          <a:p>
            <a:pPr marL="36900" indent="0">
              <a:buNone/>
            </a:pPr>
            <a:r>
              <a:rPr lang="en-US" dirty="0"/>
              <a:t>	</a:t>
            </a:r>
            <a:endParaRPr lang="en-IN" dirty="0"/>
          </a:p>
          <a:p>
            <a:pPr marL="36900" indent="0">
              <a:buNone/>
            </a:pPr>
            <a:endParaRPr lang="en-IN" b="1" u="sng" dirty="0"/>
          </a:p>
          <a:p>
            <a:endParaRPr lang="en-IN" dirty="0"/>
          </a:p>
        </p:txBody>
      </p:sp>
    </p:spTree>
    <p:extLst>
      <p:ext uri="{BB962C8B-B14F-4D97-AF65-F5344CB8AC3E}">
        <p14:creationId xmlns:p14="http://schemas.microsoft.com/office/powerpoint/2010/main" val="71437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090795"/>
          </a:xfrm>
        </p:spPr>
        <p:txBody>
          <a:bodyPr>
            <a:normAutofit fontScale="25000" lnSpcReduction="20000"/>
          </a:bodyPr>
          <a:lstStyle/>
          <a:p>
            <a:r>
              <a:rPr lang="en-IN" sz="5600" b="1" u="sng" dirty="0"/>
              <a:t>DRIVER TABLE:</a:t>
            </a:r>
          </a:p>
          <a:p>
            <a:pPr marL="414000" lvl="1" indent="0">
              <a:buNone/>
            </a:pPr>
            <a:r>
              <a:rPr lang="en-IN" sz="4300" dirty="0"/>
              <a:t>	</a:t>
            </a:r>
            <a:r>
              <a:rPr lang="en-IN" sz="6400" dirty="0"/>
              <a:t>Functional Dependencies:</a:t>
            </a:r>
          </a:p>
          <a:p>
            <a:pPr marL="414000" lvl="1" indent="0">
              <a:buNone/>
            </a:pPr>
            <a:r>
              <a:rPr lang="en-US" sz="6400" dirty="0" err="1"/>
              <a:t>Driver_ID</a:t>
            </a:r>
            <a:r>
              <a:rPr lang="en-US" sz="6400" dirty="0"/>
              <a:t> -&gt; </a:t>
            </a:r>
            <a:r>
              <a:rPr lang="en-US" sz="6400" dirty="0" err="1"/>
              <a:t>Firstname</a:t>
            </a:r>
            <a:r>
              <a:rPr lang="en-US" sz="6400" dirty="0"/>
              <a:t>, </a:t>
            </a:r>
            <a:r>
              <a:rPr lang="en-US" sz="6400" dirty="0" err="1"/>
              <a:t>Lastname</a:t>
            </a:r>
            <a:r>
              <a:rPr lang="en-US" sz="6400" dirty="0"/>
              <a:t>, </a:t>
            </a:r>
            <a:r>
              <a:rPr lang="en-US" sz="6400" dirty="0" err="1"/>
              <a:t>License_no</a:t>
            </a:r>
            <a:r>
              <a:rPr lang="en-US" sz="6400" dirty="0"/>
              <a:t>, Gender, </a:t>
            </a:r>
            <a:r>
              <a:rPr lang="en-US" sz="6400" dirty="0" err="1"/>
              <a:t>Mobile_number</a:t>
            </a:r>
            <a:r>
              <a:rPr lang="en-US" sz="6400" dirty="0"/>
              <a:t>, </a:t>
            </a:r>
            <a:r>
              <a:rPr lang="en-US" sz="6400" dirty="0" err="1"/>
              <a:t>Available_status_of_driver</a:t>
            </a:r>
            <a:r>
              <a:rPr lang="en-US" sz="6400" dirty="0"/>
              <a:t>, </a:t>
            </a:r>
            <a:r>
              <a:rPr lang="en-US" sz="6400" dirty="0" err="1"/>
              <a:t>Vehicle_no</a:t>
            </a:r>
            <a:endParaRPr lang="en-US" sz="6400" dirty="0"/>
          </a:p>
          <a:p>
            <a:pPr marL="414000" lvl="1" indent="0">
              <a:buNone/>
            </a:pPr>
            <a:r>
              <a:rPr lang="en-US" sz="6400" dirty="0" err="1"/>
              <a:t>License_no</a:t>
            </a:r>
            <a:r>
              <a:rPr lang="en-US" sz="6400" dirty="0"/>
              <a:t> -&gt;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a:t>
            </a:r>
            <a:r>
              <a:rPr lang="en-US" sz="6400" dirty="0" err="1"/>
              <a:t>Mobile_number</a:t>
            </a:r>
            <a:r>
              <a:rPr lang="en-US" sz="6400" dirty="0"/>
              <a:t>, </a:t>
            </a:r>
            <a:r>
              <a:rPr lang="en-US" sz="6400" dirty="0" err="1"/>
              <a:t>Available_status_of_driver</a:t>
            </a:r>
            <a:r>
              <a:rPr lang="en-US" sz="6400" dirty="0"/>
              <a:t>, </a:t>
            </a:r>
            <a:r>
              <a:rPr lang="en-US" sz="6400" dirty="0" err="1"/>
              <a:t>Vehicle_no</a:t>
            </a:r>
            <a:endParaRPr lang="en-US" sz="6400" dirty="0"/>
          </a:p>
          <a:p>
            <a:pPr marL="414000" lvl="1" indent="0">
              <a:buNone/>
            </a:pPr>
            <a:r>
              <a:rPr lang="en-US" sz="6400" dirty="0" err="1"/>
              <a:t>Mobile_number</a:t>
            </a:r>
            <a:r>
              <a:rPr lang="en-US" sz="6400" dirty="0"/>
              <a:t> -&gt;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a:t>
            </a:r>
            <a:r>
              <a:rPr lang="en-US" sz="6400" dirty="0" err="1"/>
              <a:t>License_no</a:t>
            </a:r>
            <a:r>
              <a:rPr lang="en-US" sz="6400" dirty="0"/>
              <a:t>, </a:t>
            </a:r>
            <a:r>
              <a:rPr lang="en-US" sz="6400" dirty="0" err="1"/>
              <a:t>Available_status_of_driver</a:t>
            </a:r>
            <a:r>
              <a:rPr lang="en-US" sz="6400" dirty="0"/>
              <a:t>, </a:t>
            </a:r>
            <a:r>
              <a:rPr lang="en-US" sz="6400" dirty="0" err="1"/>
              <a:t>Vehicle_no</a:t>
            </a:r>
            <a:endParaRPr lang="en-US" sz="6400" dirty="0"/>
          </a:p>
          <a:p>
            <a:pPr marL="414000" lvl="1" indent="0">
              <a:buNone/>
            </a:pPr>
            <a:r>
              <a:rPr lang="en-US" sz="6400" dirty="0" err="1"/>
              <a:t>Vehicle_no</a:t>
            </a:r>
            <a:r>
              <a:rPr lang="en-US" sz="6400" dirty="0"/>
              <a:t> -&gt;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a:t>
            </a:r>
            <a:r>
              <a:rPr lang="en-US" sz="6400" dirty="0" err="1"/>
              <a:t>License_no</a:t>
            </a:r>
            <a:r>
              <a:rPr lang="en-US" sz="6400" dirty="0"/>
              <a:t>, </a:t>
            </a:r>
            <a:r>
              <a:rPr lang="en-US" sz="6400" dirty="0" err="1"/>
              <a:t>Mobile_number</a:t>
            </a:r>
            <a:r>
              <a:rPr lang="en-US" sz="6400" dirty="0"/>
              <a:t>, </a:t>
            </a:r>
            <a:r>
              <a:rPr lang="en-US" sz="6400" dirty="0" err="1"/>
              <a:t>Available_status_of_driver</a:t>
            </a:r>
            <a:r>
              <a:rPr lang="en-US" sz="6400" dirty="0"/>
              <a:t> </a:t>
            </a:r>
          </a:p>
          <a:p>
            <a:pPr marL="450000" lvl="1" indent="0">
              <a:buNone/>
            </a:pPr>
            <a:r>
              <a:rPr lang="en-US" sz="6400" dirty="0"/>
              <a:t>The </a:t>
            </a:r>
            <a:r>
              <a:rPr lang="en-US" sz="6400" dirty="0" err="1"/>
              <a:t>Driver_ID</a:t>
            </a:r>
            <a:r>
              <a:rPr lang="en-US" sz="6400" dirty="0"/>
              <a:t> attribute uniquely determines all other attributes in the relation, which implies that it is the primary key for the relation. The </a:t>
            </a:r>
            <a:r>
              <a:rPr lang="en-US" sz="6400" dirty="0" err="1"/>
              <a:t>License_no</a:t>
            </a:r>
            <a:r>
              <a:rPr lang="en-US" sz="6400" dirty="0"/>
              <a:t> attribute uniquely determines the values of all other attributes for a given driver, including the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mobile number, available status, and vehicle number. This implies that no two drivers can have the same license number. The </a:t>
            </a:r>
            <a:r>
              <a:rPr lang="en-US" sz="6400" dirty="0" err="1"/>
              <a:t>Mobile_number</a:t>
            </a:r>
            <a:r>
              <a:rPr lang="en-US" sz="6400" dirty="0"/>
              <a:t> attribute also uniquely determines the values of all other attributes for a given driver, implying that no two drivers can have the same mobile number. The </a:t>
            </a:r>
            <a:r>
              <a:rPr lang="en-US" sz="6400" dirty="0" err="1"/>
              <a:t>Vehicle_no</a:t>
            </a:r>
            <a:r>
              <a:rPr lang="en-US" sz="6400" dirty="0"/>
              <a:t> attribute uniquely determines the values of all other attributes for a given driver, implying that no two drivers can have the same vehicle number. Note that these functional dependencies do not have any partial dependencies or transitive dependencies, which means that the relation is already in BCNF form.</a:t>
            </a:r>
            <a:endParaRPr lang="en-IN" sz="6400" dirty="0"/>
          </a:p>
          <a:p>
            <a:pPr marL="36900" indent="0">
              <a:buNone/>
            </a:pPr>
            <a:endParaRPr lang="en-IN" dirty="0"/>
          </a:p>
        </p:txBody>
      </p:sp>
    </p:spTree>
    <p:extLst>
      <p:ext uri="{BB962C8B-B14F-4D97-AF65-F5344CB8AC3E}">
        <p14:creationId xmlns:p14="http://schemas.microsoft.com/office/powerpoint/2010/main" val="2480693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090795"/>
          </a:xfrm>
        </p:spPr>
        <p:txBody>
          <a:bodyPr>
            <a:normAutofit/>
          </a:bodyPr>
          <a:lstStyle/>
          <a:p>
            <a:r>
              <a:rPr lang="en-IN" sz="1800" b="1" u="sng" dirty="0"/>
              <a:t>TRIP TABLE:</a:t>
            </a:r>
          </a:p>
          <a:p>
            <a:pPr marL="414000" lvl="1" indent="0">
              <a:buNone/>
            </a:pPr>
            <a:r>
              <a:rPr lang="en-IN" sz="1800" dirty="0"/>
              <a:t>Functional Dependencies:</a:t>
            </a:r>
          </a:p>
          <a:p>
            <a:pPr marL="414000" lvl="1" indent="0">
              <a:buNone/>
            </a:pPr>
            <a:r>
              <a:rPr lang="en-US" sz="1800" dirty="0"/>
              <a:t>REQUEST_ID -&gt; {DRIVER_ID, PAYMENT_ID, DATE_OF_BOOKING}</a:t>
            </a:r>
          </a:p>
          <a:p>
            <a:pPr marL="414000" lvl="1" indent="0">
              <a:buNone/>
            </a:pPr>
            <a:r>
              <a:rPr lang="en-US" sz="1800" dirty="0"/>
              <a:t>This functional dependency implies that for each unique </a:t>
            </a:r>
            <a:r>
              <a:rPr lang="en-US" sz="1800" dirty="0" err="1"/>
              <a:t>request_id</a:t>
            </a:r>
            <a:r>
              <a:rPr lang="en-US" sz="1800" dirty="0"/>
              <a:t>, there is a unique set of values for </a:t>
            </a:r>
            <a:r>
              <a:rPr lang="en-US" sz="1800" dirty="0" err="1"/>
              <a:t>driver_id</a:t>
            </a:r>
            <a:r>
              <a:rPr lang="en-US" sz="1800" dirty="0"/>
              <a:t>, </a:t>
            </a:r>
            <a:r>
              <a:rPr lang="en-US" sz="1800" dirty="0" err="1"/>
              <a:t>payment_id</a:t>
            </a:r>
            <a:r>
              <a:rPr lang="en-US" sz="1800" dirty="0"/>
              <a:t>, and time of booking associated with it. It ensures that there are no partial and transitive dependencies in the relation. Hence it is in BCNF.</a:t>
            </a:r>
            <a:endParaRPr lang="en-IN" sz="1800" b="1" u="sng" dirty="0"/>
          </a:p>
          <a:p>
            <a:r>
              <a:rPr lang="en-IN" sz="1800" b="1" u="sng" dirty="0"/>
              <a:t>FEEDBACK TABLE:</a:t>
            </a:r>
          </a:p>
          <a:p>
            <a:pPr marL="36900" indent="0">
              <a:buNone/>
            </a:pPr>
            <a:r>
              <a:rPr lang="en-US" sz="1600" dirty="0"/>
              <a:t>	</a:t>
            </a:r>
            <a:r>
              <a:rPr lang="en-IN" sz="1800" dirty="0"/>
              <a:t>Functional Dependencies:</a:t>
            </a:r>
          </a:p>
          <a:p>
            <a:pPr marL="36900" indent="0">
              <a:buNone/>
            </a:pPr>
            <a:r>
              <a:rPr lang="en-IN" sz="1800" dirty="0"/>
              <a:t>	</a:t>
            </a:r>
            <a:r>
              <a:rPr lang="en-IN" sz="1800" dirty="0" err="1"/>
              <a:t>request_id</a:t>
            </a:r>
            <a:r>
              <a:rPr lang="en-IN" sz="1800" dirty="0"/>
              <a:t> → </a:t>
            </a:r>
            <a:r>
              <a:rPr lang="en-IN" sz="1800" dirty="0" err="1"/>
              <a:t>user_id</a:t>
            </a:r>
            <a:r>
              <a:rPr lang="en-IN" sz="1800" dirty="0"/>
              <a:t>, rating, comments</a:t>
            </a:r>
          </a:p>
          <a:p>
            <a:pPr marL="36900" indent="0">
              <a:buNone/>
            </a:pPr>
            <a:r>
              <a:rPr lang="en-US" sz="1800" dirty="0"/>
              <a:t>	</a:t>
            </a:r>
            <a:r>
              <a:rPr lang="en-US" sz="1800" dirty="0" err="1"/>
              <a:t>Request_id</a:t>
            </a:r>
            <a:r>
              <a:rPr lang="en-US" sz="1800" dirty="0"/>
              <a:t> determines the user who provided the feedback, the rating, and the comments for 	that 	request. The feedback relation is already in third normal form (3NF), which implies that it is 	also in Boyce-Codd normal form (BCNF). Therefore, no further decomposition is necessary to 	achieve BCNF.</a:t>
            </a:r>
            <a:endParaRPr lang="en-IN" sz="1800" dirty="0"/>
          </a:p>
        </p:txBody>
      </p:sp>
    </p:spTree>
    <p:extLst>
      <p:ext uri="{BB962C8B-B14F-4D97-AF65-F5344CB8AC3E}">
        <p14:creationId xmlns:p14="http://schemas.microsoft.com/office/powerpoint/2010/main" val="214818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344795"/>
          </a:xfrm>
        </p:spPr>
        <p:txBody>
          <a:bodyPr>
            <a:normAutofit/>
          </a:bodyPr>
          <a:lstStyle/>
          <a:p>
            <a:r>
              <a:rPr lang="en-IN" sz="1800" b="1" u="sng" dirty="0"/>
              <a:t>PAYMENT TABLE:</a:t>
            </a:r>
          </a:p>
          <a:p>
            <a:pPr marL="414000" lvl="1" indent="0">
              <a:buNone/>
            </a:pPr>
            <a:r>
              <a:rPr lang="en-IN" sz="1800" dirty="0"/>
              <a:t>Functional Dependencies:</a:t>
            </a:r>
          </a:p>
          <a:p>
            <a:pPr marL="414000" lvl="1" indent="0">
              <a:buNone/>
            </a:pPr>
            <a:r>
              <a:rPr lang="en-US" sz="1800" dirty="0"/>
              <a:t>1.Payment_id -&gt; Cash, Date of payment.</a:t>
            </a:r>
          </a:p>
          <a:p>
            <a:pPr marL="414000" lvl="1" indent="0">
              <a:buNone/>
            </a:pPr>
            <a:r>
              <a:rPr lang="en-US" sz="1800" dirty="0"/>
              <a:t>This functional dependency implies that for each unique </a:t>
            </a:r>
            <a:r>
              <a:rPr lang="en-US" sz="1800" dirty="0" err="1"/>
              <a:t>payment_id</a:t>
            </a:r>
            <a:r>
              <a:rPr lang="en-US" sz="1800" dirty="0"/>
              <a:t>, there is a unique set of values for cash and </a:t>
            </a:r>
            <a:r>
              <a:rPr lang="en-US" sz="1800" dirty="0" err="1"/>
              <a:t>payment_time</a:t>
            </a:r>
            <a:r>
              <a:rPr lang="en-US" sz="1800" dirty="0"/>
              <a:t> associated with it. Knowing the value of </a:t>
            </a:r>
            <a:r>
              <a:rPr lang="en-US" sz="1800" dirty="0" err="1"/>
              <a:t>payment_id</a:t>
            </a:r>
            <a:r>
              <a:rPr lang="en-US" sz="1800" dirty="0"/>
              <a:t> is sufficient to determine the set of values for these attribute in the same row. </a:t>
            </a:r>
          </a:p>
          <a:p>
            <a:pPr marL="414000" lvl="1" indent="0">
              <a:buNone/>
            </a:pPr>
            <a:r>
              <a:rPr lang="en-US" sz="1800" dirty="0"/>
              <a:t>As there are no partial and transitive dependencies the relation is in BCNF.</a:t>
            </a:r>
            <a:endParaRPr lang="en-IN" sz="1800" b="1" u="sng" dirty="0"/>
          </a:p>
          <a:p>
            <a:r>
              <a:rPr lang="en-IN" sz="1800" b="1" u="sng" dirty="0"/>
              <a:t>CARD_PAYMENT TABLE:</a:t>
            </a:r>
          </a:p>
          <a:p>
            <a:pPr marL="36900" indent="0">
              <a:buNone/>
            </a:pPr>
            <a:r>
              <a:rPr lang="en-US" sz="1600" dirty="0"/>
              <a:t>	</a:t>
            </a:r>
            <a:r>
              <a:rPr lang="en-IN" sz="1800" dirty="0"/>
              <a:t>Functional Dependencies:</a:t>
            </a:r>
          </a:p>
          <a:p>
            <a:pPr marL="36900" indent="0">
              <a:buNone/>
            </a:pPr>
            <a:r>
              <a:rPr lang="en-IN" sz="1800" dirty="0"/>
              <a:t>	1.</a:t>
            </a:r>
            <a:r>
              <a:rPr lang="en-US" sz="1800" dirty="0"/>
              <a:t> </a:t>
            </a:r>
            <a:r>
              <a:rPr lang="en-US" sz="1800" dirty="0" err="1"/>
              <a:t>Card_num</a:t>
            </a:r>
            <a:r>
              <a:rPr lang="en-US" sz="1800" dirty="0"/>
              <a:t> -&gt;</a:t>
            </a:r>
            <a:r>
              <a:rPr lang="en-US" sz="1800" dirty="0" err="1"/>
              <a:t>Ccard_type</a:t>
            </a:r>
            <a:r>
              <a:rPr lang="en-US" sz="1800" dirty="0"/>
              <a:t>, </a:t>
            </a:r>
            <a:r>
              <a:rPr lang="en-US" sz="1800" dirty="0" err="1"/>
              <a:t>Expiry_date</a:t>
            </a:r>
            <a:r>
              <a:rPr lang="en-US" sz="1800" dirty="0"/>
              <a:t>, </a:t>
            </a:r>
            <a:r>
              <a:rPr lang="en-US" sz="1800" dirty="0" err="1"/>
              <a:t>Firstname</a:t>
            </a:r>
            <a:r>
              <a:rPr lang="en-US" sz="1800" dirty="0"/>
              <a:t>, </a:t>
            </a:r>
            <a:r>
              <a:rPr lang="en-US" sz="1800" dirty="0" err="1"/>
              <a:t>Lastname</a:t>
            </a:r>
            <a:endParaRPr lang="en-US" sz="1800" dirty="0"/>
          </a:p>
          <a:p>
            <a:pPr marL="36900" indent="0">
              <a:buNone/>
            </a:pPr>
            <a:r>
              <a:rPr lang="en-US" sz="1800" dirty="0"/>
              <a:t> 	The above functional dependency implies that for each unique </a:t>
            </a:r>
            <a:r>
              <a:rPr lang="en-US" sz="1800" dirty="0" err="1"/>
              <a:t>card_num</a:t>
            </a:r>
            <a:r>
              <a:rPr lang="en-US" sz="1800" dirty="0"/>
              <a:t>, there is a unique set 	of values for </a:t>
            </a:r>
            <a:r>
              <a:rPr lang="en-US" sz="1800" dirty="0" err="1"/>
              <a:t>card_type</a:t>
            </a:r>
            <a:r>
              <a:rPr lang="en-US" sz="1800" dirty="0"/>
              <a:t>, </a:t>
            </a:r>
            <a:r>
              <a:rPr lang="en-US" sz="1800" dirty="0" err="1"/>
              <a:t>expiry_date</a:t>
            </a:r>
            <a:r>
              <a:rPr lang="en-US" sz="1800" dirty="0"/>
              <a:t>, </a:t>
            </a:r>
            <a:r>
              <a:rPr lang="en-US" sz="1800" dirty="0" err="1"/>
              <a:t>firstname</a:t>
            </a:r>
            <a:r>
              <a:rPr lang="en-US" sz="1800" dirty="0"/>
              <a:t>, and </a:t>
            </a:r>
            <a:r>
              <a:rPr lang="en-US" sz="1800" dirty="0" err="1"/>
              <a:t>lastname</a:t>
            </a:r>
            <a:r>
              <a:rPr lang="en-US" sz="1800" dirty="0"/>
              <a:t> associated with it. As 	there are 	no partial and transitive dependencies the relation is in BCNF.</a:t>
            </a:r>
            <a:endParaRPr lang="en-IN" sz="1800" dirty="0"/>
          </a:p>
          <a:p>
            <a:pPr marL="36900" indent="0">
              <a:buNone/>
            </a:pPr>
            <a:endParaRPr lang="en-IN" sz="1800" dirty="0"/>
          </a:p>
          <a:p>
            <a:pPr marL="36900" indent="0">
              <a:buNone/>
            </a:pPr>
            <a:endParaRPr lang="en-IN" sz="1800" dirty="0"/>
          </a:p>
        </p:txBody>
      </p:sp>
    </p:spTree>
    <p:extLst>
      <p:ext uri="{BB962C8B-B14F-4D97-AF65-F5344CB8AC3E}">
        <p14:creationId xmlns:p14="http://schemas.microsoft.com/office/powerpoint/2010/main" val="331122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344795"/>
          </a:xfrm>
        </p:spPr>
        <p:txBody>
          <a:bodyPr>
            <a:normAutofit/>
          </a:bodyPr>
          <a:lstStyle/>
          <a:p>
            <a:r>
              <a:rPr lang="en-IN" sz="1800" b="1" u="sng" dirty="0"/>
              <a:t>UPI_APPS TABLE:</a:t>
            </a:r>
          </a:p>
          <a:p>
            <a:pPr marL="414000" lvl="1" indent="0">
              <a:buNone/>
            </a:pPr>
            <a:r>
              <a:rPr lang="en-IN" sz="1800" dirty="0"/>
              <a:t>Functional Dependencies:</a:t>
            </a:r>
          </a:p>
          <a:p>
            <a:pPr marL="756900" lvl="1" indent="-342900">
              <a:buAutoNum type="arabicPeriod"/>
            </a:pPr>
            <a:r>
              <a:rPr lang="en-IN" sz="1800" dirty="0" err="1"/>
              <a:t>Transaction_id</a:t>
            </a:r>
            <a:r>
              <a:rPr lang="en-IN" sz="1800" dirty="0"/>
              <a:t>-&gt; </a:t>
            </a:r>
            <a:r>
              <a:rPr lang="en-IN" sz="1800" dirty="0" err="1"/>
              <a:t>Upi_id</a:t>
            </a:r>
            <a:endParaRPr lang="en-IN" sz="1800" dirty="0"/>
          </a:p>
          <a:p>
            <a:pPr marL="414000" lvl="1" indent="0">
              <a:buNone/>
            </a:pPr>
            <a:r>
              <a:rPr lang="en-US" sz="1800" dirty="0"/>
              <a:t>The above functional dependency implies that for each unique </a:t>
            </a:r>
            <a:r>
              <a:rPr lang="en-US" sz="1800" dirty="0" err="1"/>
              <a:t>transaction_id</a:t>
            </a:r>
            <a:r>
              <a:rPr lang="en-US" sz="1800" dirty="0"/>
              <a:t>, there is a unique </a:t>
            </a:r>
            <a:r>
              <a:rPr lang="en-US" sz="1800" dirty="0" err="1"/>
              <a:t>upi_id</a:t>
            </a:r>
            <a:r>
              <a:rPr lang="en-US" sz="1800" dirty="0"/>
              <a:t> associated with it. </a:t>
            </a:r>
          </a:p>
          <a:p>
            <a:pPr marL="414000" lvl="1" indent="0">
              <a:buNone/>
            </a:pPr>
            <a:r>
              <a:rPr lang="en-US" sz="1800" dirty="0"/>
              <a:t>As there are no partial and transitive dependencies the relation is in BCNF.</a:t>
            </a:r>
            <a:endParaRPr lang="en-IN" sz="1800" b="1" u="sng" dirty="0"/>
          </a:p>
          <a:p>
            <a:r>
              <a:rPr lang="en-IN" sz="1800" b="1" u="sng" dirty="0"/>
              <a:t>GIFT_CARD TABLE:</a:t>
            </a:r>
          </a:p>
          <a:p>
            <a:pPr marL="36900" indent="0">
              <a:buNone/>
            </a:pPr>
            <a:r>
              <a:rPr lang="en-US" sz="1600" dirty="0"/>
              <a:t>	</a:t>
            </a:r>
            <a:r>
              <a:rPr lang="en-IN" sz="1800" dirty="0"/>
              <a:t>Functional Dependencies:</a:t>
            </a:r>
          </a:p>
          <a:p>
            <a:pPr marL="36900" indent="0">
              <a:buNone/>
            </a:pPr>
            <a:r>
              <a:rPr lang="en-IN" sz="1800" dirty="0"/>
              <a:t>	1.</a:t>
            </a:r>
            <a:r>
              <a:rPr lang="en-US" sz="1800" dirty="0"/>
              <a:t> </a:t>
            </a:r>
            <a:r>
              <a:rPr lang="en-US" sz="1800" dirty="0" err="1"/>
              <a:t>Card_no</a:t>
            </a:r>
            <a:r>
              <a:rPr lang="en-US" sz="1800" dirty="0"/>
              <a:t> -&gt; </a:t>
            </a:r>
            <a:r>
              <a:rPr lang="en-US" sz="1800" dirty="0" err="1"/>
              <a:t>Card_type</a:t>
            </a:r>
            <a:r>
              <a:rPr lang="en-US" sz="1800" dirty="0"/>
              <a:t>, </a:t>
            </a:r>
            <a:r>
              <a:rPr lang="en-US" sz="1800" dirty="0" err="1"/>
              <a:t>Expiry_date,Amount</a:t>
            </a:r>
            <a:endParaRPr lang="en-US" sz="1800" dirty="0"/>
          </a:p>
          <a:p>
            <a:pPr marL="36900" indent="0">
              <a:buNone/>
            </a:pPr>
            <a:r>
              <a:rPr lang="en-US" sz="1800" dirty="0"/>
              <a:t> 	The above functional dependency implies that for each unique </a:t>
            </a:r>
            <a:r>
              <a:rPr lang="en-US" sz="1800" dirty="0" err="1"/>
              <a:t>card_num</a:t>
            </a:r>
            <a:r>
              <a:rPr lang="en-US" sz="1800" dirty="0"/>
              <a:t>, there is a unique set 	of values for 	</a:t>
            </a:r>
            <a:r>
              <a:rPr lang="en-US" sz="1800" dirty="0" err="1"/>
              <a:t>card_type</a:t>
            </a:r>
            <a:r>
              <a:rPr lang="en-US" sz="1800" dirty="0"/>
              <a:t>, </a:t>
            </a:r>
            <a:r>
              <a:rPr lang="en-US" sz="1800" dirty="0" err="1"/>
              <a:t>expiry_date</a:t>
            </a:r>
            <a:r>
              <a:rPr lang="en-US" sz="1800" dirty="0"/>
              <a:t>, and amount associated with it .</a:t>
            </a:r>
          </a:p>
          <a:p>
            <a:pPr marL="36900" indent="0">
              <a:buNone/>
            </a:pPr>
            <a:r>
              <a:rPr lang="en-US" sz="1800" dirty="0"/>
              <a:t>	As there are 	no partial and transitive dependencies the relation is in </a:t>
            </a:r>
            <a:r>
              <a:rPr lang="en-US" sz="1800" dirty="0" err="1"/>
              <a:t>BCNF.Note</a:t>
            </a:r>
            <a:r>
              <a:rPr lang="en-US" sz="1800" dirty="0"/>
              <a:t> that </a:t>
            </a:r>
            <a:r>
              <a:rPr lang="en-US" sz="1800" dirty="0" err="1"/>
              <a:t>card_no</a:t>
            </a:r>
            <a:r>
              <a:rPr lang="en-US" sz="1800" dirty="0"/>
              <a:t> is 	the 	primary key of the </a:t>
            </a:r>
            <a:r>
              <a:rPr lang="en-US" sz="1800" dirty="0" err="1"/>
              <a:t>gift_card</a:t>
            </a:r>
            <a:r>
              <a:rPr lang="en-US" sz="1800" dirty="0"/>
              <a:t> relation.</a:t>
            </a:r>
            <a:endParaRPr lang="en-IN" sz="1800" dirty="0"/>
          </a:p>
          <a:p>
            <a:pPr marL="36900" indent="0">
              <a:buNone/>
            </a:pPr>
            <a:endParaRPr lang="en-IN" sz="1800" dirty="0"/>
          </a:p>
          <a:p>
            <a:pPr marL="36900" indent="0">
              <a:buNone/>
            </a:pPr>
            <a:endParaRPr lang="en-IN" sz="1800" dirty="0"/>
          </a:p>
        </p:txBody>
      </p:sp>
    </p:spTree>
    <p:extLst>
      <p:ext uri="{BB962C8B-B14F-4D97-AF65-F5344CB8AC3E}">
        <p14:creationId xmlns:p14="http://schemas.microsoft.com/office/powerpoint/2010/main" val="3732318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121920" y="538480"/>
            <a:ext cx="11643360" cy="802640"/>
          </a:xfrm>
        </p:spPr>
        <p:txBody>
          <a:bodyPr>
            <a:normAutofit/>
          </a:bodyPr>
          <a:lstStyle/>
          <a:p>
            <a:r>
              <a:rPr lang="en-IN" sz="2400" u="sng" dirty="0">
                <a:latin typeface="Arial Rounded MT Bold" panose="020F0704030504030204" pitchFamily="34" charset="0"/>
              </a:rPr>
              <a:t>SQL CODE FOR CREATING AND INSERTING INTO USER TABLE</a:t>
            </a:r>
          </a:p>
        </p:txBody>
      </p:sp>
      <p:sp>
        <p:nvSpPr>
          <p:cNvPr id="3" name="TextBox 2">
            <a:extLst>
              <a:ext uri="{FF2B5EF4-FFF2-40B4-BE49-F238E27FC236}">
                <a16:creationId xmlns:a16="http://schemas.microsoft.com/office/drawing/2014/main" id="{7D5F7ADB-873B-6FA1-576A-F7E9AC367CBE}"/>
              </a:ext>
            </a:extLst>
          </p:cNvPr>
          <p:cNvSpPr txBox="1"/>
          <p:nvPr/>
        </p:nvSpPr>
        <p:spPr>
          <a:xfrm>
            <a:off x="913795" y="1412240"/>
            <a:ext cx="10038080" cy="5047536"/>
          </a:xfrm>
          <a:prstGeom prst="rect">
            <a:avLst/>
          </a:prstGeom>
          <a:noFill/>
        </p:spPr>
        <p:txBody>
          <a:bodyPr wrap="square" rtlCol="0">
            <a:spAutoFit/>
          </a:bodyPr>
          <a:lstStyle/>
          <a:p>
            <a:r>
              <a:rPr lang="en-US" sz="1400" dirty="0"/>
              <a:t>CREATE TABLE USERS(USER_ID VARCHAR(10) ,FIRST_NAME VARCHAR(20),LAST_NAMEVARCHAR(20),EMAIL_ID VARCHAR(30),PRIMARY KEY(USER_ID));</a:t>
            </a:r>
          </a:p>
          <a:p>
            <a:endParaRPr lang="en-US" sz="1400" dirty="0"/>
          </a:p>
          <a:p>
            <a:r>
              <a:rPr lang="en-US" sz="1400" dirty="0"/>
              <a:t>INSERT INTO USERS VALUES ('U00','SAI','CHARAN','charan@gmail.com');</a:t>
            </a:r>
          </a:p>
          <a:p>
            <a:r>
              <a:rPr lang="en-US" sz="1400" dirty="0"/>
              <a:t>INSERT INTO USERS VALUES ('U01','SIDHARTH','NATH','sid@gmail.com');</a:t>
            </a:r>
          </a:p>
          <a:p>
            <a:r>
              <a:rPr lang="en-US" sz="1400" dirty="0"/>
              <a:t>INSERT INTO USERS VALUES ('U02','AD','SACHIN','sachin@gmail.com');</a:t>
            </a:r>
          </a:p>
          <a:p>
            <a:r>
              <a:rPr lang="en-US" sz="1400" dirty="0"/>
              <a:t>INSERT INTO USERS VALUES ('U03','ANURAG','NAYAK','anurag@gmail.com');</a:t>
            </a:r>
          </a:p>
          <a:p>
            <a:r>
              <a:rPr lang="en-US" sz="1400" dirty="0"/>
              <a:t>INSERT INTO USERS VALUES ('U04','SHASHI','KUMAR','shashi@gmail.com');</a:t>
            </a:r>
          </a:p>
          <a:p>
            <a:r>
              <a:rPr lang="en-US" sz="1400" dirty="0"/>
              <a:t>INSERT INTO USERS VALUES ('U05','YESHWANTH','KUMAR','yeshu@gmail.com');</a:t>
            </a:r>
          </a:p>
          <a:p>
            <a:r>
              <a:rPr lang="en-US" sz="1400" dirty="0"/>
              <a:t>INSERT INTO USERS VALUES ('U06','MANOJ','HARSHA','manoj@gmail.com');</a:t>
            </a:r>
          </a:p>
          <a:p>
            <a:r>
              <a:rPr lang="en-US" sz="1400" dirty="0"/>
              <a:t>INSERT INTO USERS VALUES ('U07','SUPRAJ','PULLURU','supraj@gmail.com');</a:t>
            </a:r>
          </a:p>
          <a:p>
            <a:r>
              <a:rPr lang="en-US" sz="1400" dirty="0"/>
              <a:t>INSERT INTO USERS VALUES ('U08','RAHUL','VEMULA','rahul@gmail.com');</a:t>
            </a:r>
          </a:p>
          <a:p>
            <a:r>
              <a:rPr lang="en-US" sz="1400" dirty="0"/>
              <a:t>INSERT INTO USERS VALUES ('U09','PRANAY','SUHAS','pranay@gmail.com');</a:t>
            </a:r>
          </a:p>
          <a:p>
            <a:r>
              <a:rPr lang="en-US" sz="1400" dirty="0"/>
              <a:t>INSERT INTO USERS VALUES ('U10','VISHNU','VARDHAN','vishnu@gmail.com');</a:t>
            </a:r>
          </a:p>
          <a:p>
            <a:r>
              <a:rPr lang="en-US" sz="1400" dirty="0"/>
              <a:t>INSERT INTO USERS VALUES ('U11','ROHIT','SHARMA','rohit@gmail.com');</a:t>
            </a:r>
          </a:p>
          <a:p>
            <a:r>
              <a:rPr lang="en-US" sz="1400" dirty="0"/>
              <a:t>INSERT INTO USERS VALUES ('U12','AKASH','VARMA','akash@gmail.com');</a:t>
            </a:r>
          </a:p>
          <a:p>
            <a:r>
              <a:rPr lang="en-US" sz="1400" dirty="0"/>
              <a:t>INSERT INTO USERS VALUES ('U13','DEEPTHI','SHETTY','deepthi@gmail.com');</a:t>
            </a:r>
          </a:p>
          <a:p>
            <a:r>
              <a:rPr lang="en-US" sz="1400" dirty="0"/>
              <a:t>INSERT INTO USERS VALUES ('U14','POONITHA','REDDY','poonitha@gmail.com');</a:t>
            </a:r>
          </a:p>
          <a:p>
            <a:r>
              <a:rPr lang="en-US" sz="1400" dirty="0"/>
              <a:t>INSERT INTO USERS VALUES ('U15','SAI','VARSHA','varsha@gmail.com');</a:t>
            </a:r>
          </a:p>
          <a:p>
            <a:r>
              <a:rPr lang="en-US" sz="1400" dirty="0"/>
              <a:t>INSERT INTO USERS VALUES ('U16','SHIVANI','REDDY','shivani@gmail.com');</a:t>
            </a:r>
          </a:p>
          <a:p>
            <a:endParaRPr lang="en-US" sz="1400" dirty="0"/>
          </a:p>
          <a:p>
            <a:r>
              <a:rPr lang="en-US" sz="1400" dirty="0"/>
              <a:t>SELECT *</a:t>
            </a:r>
          </a:p>
          <a:p>
            <a:r>
              <a:rPr lang="en-US" sz="1400" dirty="0"/>
              <a:t>FROM USERS;</a:t>
            </a:r>
            <a:endParaRPr lang="en-IN" sz="1400" dirty="0"/>
          </a:p>
        </p:txBody>
      </p:sp>
    </p:spTree>
    <p:extLst>
      <p:ext uri="{BB962C8B-B14F-4D97-AF65-F5344CB8AC3E}">
        <p14:creationId xmlns:p14="http://schemas.microsoft.com/office/powerpoint/2010/main" val="910679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1107441" y="772161"/>
            <a:ext cx="2794000" cy="802640"/>
          </a:xfrm>
        </p:spPr>
        <p:txBody>
          <a:bodyPr>
            <a:normAutofit/>
          </a:bodyPr>
          <a:lstStyle/>
          <a:p>
            <a:r>
              <a:rPr lang="en-IN" sz="2400" u="sng" dirty="0">
                <a:latin typeface="Arial Rounded MT Bold" panose="020F0704030504030204" pitchFamily="34" charset="0"/>
              </a:rPr>
              <a:t>USER TABLE</a:t>
            </a:r>
          </a:p>
        </p:txBody>
      </p:sp>
      <p:pic>
        <p:nvPicPr>
          <p:cNvPr id="6" name="Picture 5">
            <a:extLst>
              <a:ext uri="{FF2B5EF4-FFF2-40B4-BE49-F238E27FC236}">
                <a16:creationId xmlns:a16="http://schemas.microsoft.com/office/drawing/2014/main" id="{DC6B661C-1AE3-2731-0B47-992EC2361BE3}"/>
              </a:ext>
            </a:extLst>
          </p:cNvPr>
          <p:cNvPicPr>
            <a:picLocks noChangeAspect="1"/>
          </p:cNvPicPr>
          <p:nvPr/>
        </p:nvPicPr>
        <p:blipFill>
          <a:blip r:embed="rId2"/>
          <a:stretch>
            <a:fillRect/>
          </a:stretch>
        </p:blipFill>
        <p:spPr>
          <a:xfrm>
            <a:off x="1503681" y="1733402"/>
            <a:ext cx="6014720" cy="4352437"/>
          </a:xfrm>
          <a:prstGeom prst="rect">
            <a:avLst/>
          </a:prstGeom>
        </p:spPr>
      </p:pic>
    </p:spTree>
    <p:extLst>
      <p:ext uri="{BB962C8B-B14F-4D97-AF65-F5344CB8AC3E}">
        <p14:creationId xmlns:p14="http://schemas.microsoft.com/office/powerpoint/2010/main" val="889072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0" y="609600"/>
            <a:ext cx="11643360" cy="802640"/>
          </a:xfrm>
        </p:spPr>
        <p:txBody>
          <a:bodyPr>
            <a:normAutofit/>
          </a:bodyPr>
          <a:lstStyle/>
          <a:p>
            <a:r>
              <a:rPr lang="en-IN" sz="2000" u="sng" dirty="0">
                <a:latin typeface="Arial Rounded MT Bold" panose="020F0704030504030204" pitchFamily="34" charset="0"/>
              </a:rPr>
              <a:t>SQL CODE FOR CREATING AND INSERTING INTO USERS_PHN_NUMBER TABLE</a:t>
            </a:r>
          </a:p>
        </p:txBody>
      </p:sp>
      <p:sp>
        <p:nvSpPr>
          <p:cNvPr id="3" name="TextBox 2">
            <a:extLst>
              <a:ext uri="{FF2B5EF4-FFF2-40B4-BE49-F238E27FC236}">
                <a16:creationId xmlns:a16="http://schemas.microsoft.com/office/drawing/2014/main" id="{7D5F7ADB-873B-6FA1-576A-F7E9AC367CBE}"/>
              </a:ext>
            </a:extLst>
          </p:cNvPr>
          <p:cNvSpPr txBox="1"/>
          <p:nvPr/>
        </p:nvSpPr>
        <p:spPr>
          <a:xfrm>
            <a:off x="913795" y="1412240"/>
            <a:ext cx="11054685" cy="5047536"/>
          </a:xfrm>
          <a:prstGeom prst="rect">
            <a:avLst/>
          </a:prstGeom>
          <a:noFill/>
        </p:spPr>
        <p:txBody>
          <a:bodyPr wrap="square" rtlCol="0">
            <a:spAutoFit/>
          </a:bodyPr>
          <a:lstStyle/>
          <a:p>
            <a:r>
              <a:rPr lang="en-US" sz="1400" dirty="0"/>
              <a:t>CREATE TABLE USERS_PHN_NUMBER(USER_ID VARCHAR(10),MOBILE_NUMBER INTEGER,PRIMARY KEY(USER_ID,MOBILE_NUMBER),FOREIGN KEY (USER_ID) REFERENCES USERS);</a:t>
            </a:r>
          </a:p>
          <a:p>
            <a:endParaRPr lang="en-US" sz="1400" dirty="0"/>
          </a:p>
          <a:p>
            <a:r>
              <a:rPr lang="en-US" sz="1400" dirty="0"/>
              <a:t>INSERT INTO USERS_PHN_NUMBER VALUES('U00',9392170417);INSERT INTO USERS_PHN_NUMBER VALUES ('U00',8074794434);</a:t>
            </a:r>
          </a:p>
          <a:p>
            <a:r>
              <a:rPr lang="en-US" sz="1400" dirty="0"/>
              <a:t>INSERT INTO USERS_PHN_NUMBER VALUES('U01',7492482625);INSERT INTO USERS_PHN_NUMBER VALUES ('U01',9854613794); INSERT INTO USERS_PHN_NUMBER VALUES ('U02',7654321098);INSERT INTO USERS_PHN_NUMBER VALUES('U02',9876543210);</a:t>
            </a:r>
          </a:p>
          <a:p>
            <a:r>
              <a:rPr lang="en-US" sz="1400" dirty="0"/>
              <a:t>INSERT INTO USERS_PHN_NUMBER VALUES('U03',9765432109);IINSERT INTO USERS_PHN_NUMBER VALUES('U03',7456789012); INSERT INTO USERS_PHN_NUMBER VALUES('U04',7432109876);INSERT INTO USERS_PHN_NUMBER VALUES('U04',9543210987); INSERT INTO USERS_PHN_NUMBER VALUES('U05',7543210987);INSERT INTO USERS_PHN_NUMBER VALUES('U05',9890123456); INSERT INTO USERS_PHN_NUMBER VALUES('U06',9321098765);INSERT INTO USERS_PHN_NUMBER VALUES('U06',8901234567); INSERT INTO USERS_PHN_NUMBER VALUES('U07',9210987654);INSERT INTO USERS_PHN_NUMBER VALUES('U07',9012345678); INSERT INTO USERS_PHN_NUMBER VALUES('U08',8109876543);INSERT INTO USERS_PHN_NUMBER VALUES('U08',7023456789); INSERT INTO USERS_PHN_NUMBER VALUES('U09',9876543210);INSERT INTO USERS_PHN_NUMBER VALUES('U09',9876543211); INSERT INTO USERS_PHN_NUMBER VALUES('U10',8765432109);INSERT INTO USERS_PHN_NUMBER VALUES('U10',8765432114); INSERT INTO USERS_PHN_NUMBER VALUES('U11',7654321098);INSERT INTO USERS_PHN_NUMBER VALUES('U11',7654327458); INSERT INTO USERS_PHN_NUMBER VALUES('U12',6543210987);INSERT INTO USERS_PHN_NUMBER VALUES('U12',9543214715); INSERT INTO USERS_PHN_NUMBER VALUES('U13',8452109876);INSERT INTO USERS_PHN_NUMBER VALUES('U13',9432109876); INSERT INTO USERS_PHN_NUMBER VALUES('U14',9321098765);INSERT INTO USERS_PHN_NUMBER VALUES('U14',9875098765); INSERT INTO USERS_PHN_NUMBER VALUES('U15',8654987654);INSERT INTO USERS_PHN_NUMBER VALUES('U15',9874127654); INSERT INTO USERS_PHN_NUMBER VALUES('U16',9109876543);INSERT INTO USERS_PHN_NUMBER VALUES('U16',9452876543);</a:t>
            </a:r>
          </a:p>
          <a:p>
            <a:endParaRPr lang="en-US" sz="1400" dirty="0"/>
          </a:p>
          <a:p>
            <a:r>
              <a:rPr lang="en-US" sz="1400" dirty="0"/>
              <a:t>SELECT *</a:t>
            </a:r>
          </a:p>
          <a:p>
            <a:r>
              <a:rPr lang="en-US" sz="1400" dirty="0"/>
              <a:t>FROM USERS; </a:t>
            </a:r>
            <a:endParaRPr lang="en-IN" sz="1400" dirty="0"/>
          </a:p>
        </p:txBody>
      </p:sp>
    </p:spTree>
    <p:extLst>
      <p:ext uri="{BB962C8B-B14F-4D97-AF65-F5344CB8AC3E}">
        <p14:creationId xmlns:p14="http://schemas.microsoft.com/office/powerpoint/2010/main" val="2742197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913794" y="609600"/>
            <a:ext cx="4044285" cy="1087120"/>
          </a:xfrm>
        </p:spPr>
        <p:txBody>
          <a:bodyPr>
            <a:normAutofit/>
          </a:bodyPr>
          <a:lstStyle/>
          <a:p>
            <a:r>
              <a:rPr lang="en-US" sz="2000" u="sng" dirty="0">
                <a:latin typeface="Arial Rounded MT Bold" panose="020F0704030504030204" pitchFamily="34" charset="0"/>
              </a:rPr>
              <a:t>U</a:t>
            </a:r>
            <a:r>
              <a:rPr lang="en-IN" sz="2000" u="sng" dirty="0">
                <a:latin typeface="Arial Rounded MT Bold" panose="020F0704030504030204" pitchFamily="34" charset="0"/>
              </a:rPr>
              <a:t>SERS_PHN_NUMBER TABLE</a:t>
            </a:r>
          </a:p>
        </p:txBody>
      </p:sp>
      <p:pic>
        <p:nvPicPr>
          <p:cNvPr id="5" name="Picture 4">
            <a:extLst>
              <a:ext uri="{FF2B5EF4-FFF2-40B4-BE49-F238E27FC236}">
                <a16:creationId xmlns:a16="http://schemas.microsoft.com/office/drawing/2014/main" id="{8AC0CAB0-3CEC-A6D7-7CC7-9AA5FE68A6A9}"/>
              </a:ext>
            </a:extLst>
          </p:cNvPr>
          <p:cNvPicPr>
            <a:picLocks noChangeAspect="1"/>
          </p:cNvPicPr>
          <p:nvPr/>
        </p:nvPicPr>
        <p:blipFill>
          <a:blip r:embed="rId2"/>
          <a:stretch>
            <a:fillRect/>
          </a:stretch>
        </p:blipFill>
        <p:spPr>
          <a:xfrm>
            <a:off x="1125838" y="1612728"/>
            <a:ext cx="1950719" cy="3254044"/>
          </a:xfrm>
          <a:prstGeom prst="rect">
            <a:avLst/>
          </a:prstGeom>
        </p:spPr>
      </p:pic>
      <p:pic>
        <p:nvPicPr>
          <p:cNvPr id="7" name="Picture 6">
            <a:extLst>
              <a:ext uri="{FF2B5EF4-FFF2-40B4-BE49-F238E27FC236}">
                <a16:creationId xmlns:a16="http://schemas.microsoft.com/office/drawing/2014/main" id="{E8A21233-8765-9D37-60AB-7B5118D33125}"/>
              </a:ext>
            </a:extLst>
          </p:cNvPr>
          <p:cNvPicPr>
            <a:picLocks noChangeAspect="1"/>
          </p:cNvPicPr>
          <p:nvPr/>
        </p:nvPicPr>
        <p:blipFill>
          <a:blip r:embed="rId3"/>
          <a:stretch>
            <a:fillRect/>
          </a:stretch>
        </p:blipFill>
        <p:spPr>
          <a:xfrm>
            <a:off x="3288600" y="1612728"/>
            <a:ext cx="2060015" cy="3162944"/>
          </a:xfrm>
          <a:prstGeom prst="rect">
            <a:avLst/>
          </a:prstGeom>
        </p:spPr>
      </p:pic>
    </p:spTree>
    <p:extLst>
      <p:ext uri="{BB962C8B-B14F-4D97-AF65-F5344CB8AC3E}">
        <p14:creationId xmlns:p14="http://schemas.microsoft.com/office/powerpoint/2010/main" val="70803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E36874-FB59-6115-D3B4-12D3F334AF9A}"/>
              </a:ext>
            </a:extLst>
          </p:cNvPr>
          <p:cNvSpPr txBox="1"/>
          <p:nvPr/>
        </p:nvSpPr>
        <p:spPr>
          <a:xfrm>
            <a:off x="6316824" y="3974842"/>
            <a:ext cx="5505062" cy="2246769"/>
          </a:xfrm>
          <a:prstGeom prst="rect">
            <a:avLst/>
          </a:prstGeom>
          <a:noFill/>
        </p:spPr>
        <p:txBody>
          <a:bodyPr wrap="square" rtlCol="0">
            <a:spAutoFit/>
          </a:bodyPr>
          <a:lstStyle/>
          <a:p>
            <a:r>
              <a:rPr lang="en-IN" sz="2000" b="1" u="sng" dirty="0">
                <a:latin typeface="Bahnschrift" panose="020B0502040204020203" pitchFamily="34" charset="0"/>
              </a:rPr>
              <a:t>Team of the Project:</a:t>
            </a:r>
          </a:p>
          <a:p>
            <a:r>
              <a:rPr lang="en-IN" sz="2000" dirty="0">
                <a:latin typeface="Bahnschrift" panose="020B0502040204020203" pitchFamily="34" charset="0"/>
              </a:rPr>
              <a:t>1. ATKUR SAI CHARAN REDDY</a:t>
            </a:r>
          </a:p>
          <a:p>
            <a:r>
              <a:rPr lang="en-IN" sz="2000" dirty="0">
                <a:latin typeface="Bahnschrift" panose="020B0502040204020203" pitchFamily="34" charset="0"/>
              </a:rPr>
              <a:t>ROLLNUMBER: 21CSB0A07</a:t>
            </a:r>
          </a:p>
          <a:p>
            <a:r>
              <a:rPr lang="en-IN" sz="2000" dirty="0">
                <a:latin typeface="Bahnschrift" panose="020B0502040204020203" pitchFamily="34" charset="0"/>
              </a:rPr>
              <a:t>G-MAIL: as21csb0a07@student.nitw.ac.in</a:t>
            </a:r>
          </a:p>
          <a:p>
            <a:r>
              <a:rPr lang="en-IN" sz="2000" dirty="0">
                <a:latin typeface="Bahnschrift" panose="020B0502040204020203" pitchFamily="34" charset="0"/>
              </a:rPr>
              <a:t>2. B SIDDHARTHANATH</a:t>
            </a:r>
          </a:p>
          <a:p>
            <a:r>
              <a:rPr lang="en-IN" sz="2000" dirty="0">
                <a:latin typeface="Bahnschrift" panose="020B0502040204020203" pitchFamily="34" charset="0"/>
              </a:rPr>
              <a:t>ROLL NUMBER: 21CSB0A08</a:t>
            </a:r>
          </a:p>
          <a:p>
            <a:r>
              <a:rPr lang="en-IN" sz="2000" dirty="0">
                <a:latin typeface="Bahnschrift" panose="020B0502040204020203" pitchFamily="34" charset="0"/>
              </a:rPr>
              <a:t>GMAIL: bs21csb0a08@student.nitw.ac.in</a:t>
            </a:r>
          </a:p>
        </p:txBody>
      </p:sp>
      <p:sp>
        <p:nvSpPr>
          <p:cNvPr id="5" name="TextBox 4">
            <a:extLst>
              <a:ext uri="{FF2B5EF4-FFF2-40B4-BE49-F238E27FC236}">
                <a16:creationId xmlns:a16="http://schemas.microsoft.com/office/drawing/2014/main" id="{48A3220E-F3A0-8FE2-6F1D-62D21C87B9E8}"/>
              </a:ext>
            </a:extLst>
          </p:cNvPr>
          <p:cNvSpPr txBox="1"/>
          <p:nvPr/>
        </p:nvSpPr>
        <p:spPr>
          <a:xfrm>
            <a:off x="746449" y="839755"/>
            <a:ext cx="7137918" cy="1754326"/>
          </a:xfrm>
          <a:prstGeom prst="rect">
            <a:avLst/>
          </a:prstGeom>
          <a:noFill/>
        </p:spPr>
        <p:txBody>
          <a:bodyPr wrap="square" rtlCol="0">
            <a:spAutoFit/>
          </a:bodyPr>
          <a:lstStyle/>
          <a:p>
            <a:r>
              <a:rPr lang="en-IN" sz="1600" dirty="0">
                <a:latin typeface="Arial Rounded MT Bold" panose="020F0704030504030204" pitchFamily="34" charset="0"/>
              </a:rPr>
              <a:t>PROJECT NAME: </a:t>
            </a:r>
            <a:r>
              <a:rPr lang="en-IN" sz="3600" dirty="0">
                <a:latin typeface="Arial Rounded MT Bold" panose="020F0704030504030204" pitchFamily="34" charset="0"/>
              </a:rPr>
              <a:t>                                   </a:t>
            </a:r>
            <a:r>
              <a:rPr lang="en-IN" sz="3600" b="1" u="sng" dirty="0">
                <a:latin typeface="Arial Rounded MT Bold" panose="020F0704030504030204" pitchFamily="34" charset="0"/>
              </a:rPr>
              <a:t>UBER DATABASE MANAGEMENT SYSTEM</a:t>
            </a:r>
          </a:p>
        </p:txBody>
      </p:sp>
    </p:spTree>
    <p:extLst>
      <p:ext uri="{BB962C8B-B14F-4D97-AF65-F5344CB8AC3E}">
        <p14:creationId xmlns:p14="http://schemas.microsoft.com/office/powerpoint/2010/main" val="3540398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761999" y="719649"/>
            <a:ext cx="10424159" cy="802640"/>
          </a:xfrm>
        </p:spPr>
        <p:txBody>
          <a:bodyPr>
            <a:normAutofit/>
          </a:bodyPr>
          <a:lstStyle/>
          <a:p>
            <a:r>
              <a:rPr lang="en-IN" sz="2400" u="sng" dirty="0">
                <a:latin typeface="Arial Rounded MT Bold" panose="020F0704030504030204" pitchFamily="34" charset="0"/>
              </a:rPr>
              <a:t>SQL CODE FOR CREATING AND INSERTING INTO REQUESTS TABLE</a:t>
            </a:r>
          </a:p>
        </p:txBody>
      </p:sp>
      <p:sp>
        <p:nvSpPr>
          <p:cNvPr id="3" name="TextBox 2">
            <a:extLst>
              <a:ext uri="{FF2B5EF4-FFF2-40B4-BE49-F238E27FC236}">
                <a16:creationId xmlns:a16="http://schemas.microsoft.com/office/drawing/2014/main" id="{7EC0694C-5FFD-43DB-7C4F-FCFFE492D628}"/>
              </a:ext>
            </a:extLst>
          </p:cNvPr>
          <p:cNvSpPr txBox="1"/>
          <p:nvPr/>
        </p:nvSpPr>
        <p:spPr>
          <a:xfrm>
            <a:off x="761999" y="1522289"/>
            <a:ext cx="11115040" cy="4939814"/>
          </a:xfrm>
          <a:prstGeom prst="rect">
            <a:avLst/>
          </a:prstGeom>
          <a:noFill/>
        </p:spPr>
        <p:txBody>
          <a:bodyPr wrap="square" rtlCol="0">
            <a:spAutoFit/>
          </a:bodyPr>
          <a:lstStyle/>
          <a:p>
            <a:r>
              <a:rPr lang="en-IN" sz="1050" dirty="0"/>
              <a:t>CREATE TABLE REQUESTS(REQUEST_ID VARCHAR(10), PICKUP_LOC VARCHAR(20), DROPOFF_LOC VARCHAR(20), DISTANCE_IN_KM FLOAT, TYPE VARCHAR(10),USER_ID VARCHAR(10), FARE FLOAT PRIMARY KEY(REQUEST_ID),FOREIGN KEY (USER_ID) REFERENCES USERS);</a:t>
            </a:r>
          </a:p>
          <a:p>
            <a:r>
              <a:rPr lang="en-IN" sz="1050" dirty="0"/>
              <a:t>    </a:t>
            </a:r>
          </a:p>
          <a:p>
            <a:r>
              <a:rPr lang="en-IN" sz="1050" dirty="0"/>
              <a:t>INSERT INTO REQUESTS VALUES('R01','UPPAL','LB NAGAR',10.2,'CAR','U01',0);</a:t>
            </a:r>
          </a:p>
          <a:p>
            <a:r>
              <a:rPr lang="en-IN" sz="1050" dirty="0"/>
              <a:t>INSERT INTO REQUESTS VALUES('R02','HITECH CITY','ARAMGHAR',19.5,'CAR','U00',0);</a:t>
            </a:r>
          </a:p>
          <a:p>
            <a:r>
              <a:rPr lang="en-IN" sz="1050" dirty="0"/>
              <a:t>INSERT INTO REQUESTS VALUES('R03','UPPAL','GACHIBOWLI',26.9,'CAR','U07',0);</a:t>
            </a:r>
          </a:p>
          <a:p>
            <a:r>
              <a:rPr lang="en-IN" sz="1050" dirty="0"/>
              <a:t>INSERT INTO REQUESTS VALUES('R04','ALIPIRI','ANAMAYA CIRCLE',7.2,'CAR','U05',0);</a:t>
            </a:r>
          </a:p>
          <a:p>
            <a:r>
              <a:rPr lang="en-IN" sz="1050" dirty="0"/>
              <a:t>INSERT INTO REQUESTS VALUES('R05','SECUNDERABAD','LB NAGAR',17.1,'BIKE','U10',0);</a:t>
            </a:r>
          </a:p>
          <a:p>
            <a:r>
              <a:rPr lang="en-IN" sz="1050" dirty="0"/>
              <a:t>INSERT INTO REQUESTS VALUES('R06','MEHIDHIPATNAMAM','NARSINGI',10.9,'AUTO','U12',0);</a:t>
            </a:r>
          </a:p>
          <a:p>
            <a:r>
              <a:rPr lang="en-IN" sz="1050" dirty="0"/>
              <a:t>INSERT INTO REQUESTS VALUES('R07','UPPAL','MEHIDHIPATNAM',20.3,'CAR','U03',0);</a:t>
            </a:r>
          </a:p>
          <a:p>
            <a:r>
              <a:rPr lang="en-IN" sz="1050" dirty="0"/>
              <a:t>INSERT INTO REQUESTS VALUES('R08','AMEERPET','GACHI BOWLI',14.1,'AUTO','U16',0);</a:t>
            </a:r>
          </a:p>
          <a:p>
            <a:r>
              <a:rPr lang="en-IN" sz="1050" dirty="0"/>
              <a:t>INSERT INTO REQUESTS VALUES('R09','KUKATPALLY','NECKLACE ROAD',16.4,'BIKE','U01',0);</a:t>
            </a:r>
          </a:p>
          <a:p>
            <a:r>
              <a:rPr lang="en-IN" sz="1050" dirty="0"/>
              <a:t>INSERT INTO REQUESTS VALUES('R10','MADHAPUR','ABIDS',14.1,'BIKE','U11',0);</a:t>
            </a:r>
          </a:p>
          <a:p>
            <a:r>
              <a:rPr lang="en-IN" sz="1050" dirty="0"/>
              <a:t>INSERT INTO REQUESTS VALUES('R11','KOTI','MEHIDHIPATNAM',7.5,'AUTO','U07',0);</a:t>
            </a:r>
          </a:p>
          <a:p>
            <a:r>
              <a:rPr lang="en-IN" sz="1050" dirty="0"/>
              <a:t>INSERT INTO REQUESTS VALUES('R12','NAMPALLY','LAKDIKAPUL',2,'CAR','U04',0);</a:t>
            </a:r>
          </a:p>
          <a:p>
            <a:r>
              <a:rPr lang="en-IN" sz="1050" dirty="0"/>
              <a:t>INSERT INTO REQUESTS VALUES('R13','HIMAYATHNAGAR','MIYAPUR',24,'AUTO','U08',0);</a:t>
            </a:r>
          </a:p>
          <a:p>
            <a:r>
              <a:rPr lang="en-IN" sz="1050" dirty="0"/>
              <a:t>INSERT INTO REQUESTS VALUES('R14','KAIRATHABAD','GOLKONDA',10.2,'CAR','U06',0);</a:t>
            </a:r>
          </a:p>
          <a:p>
            <a:r>
              <a:rPr lang="en-IN" sz="1050" dirty="0"/>
              <a:t>INSERT INTO REQUESTS VALUES('R15','PANJAGUTTA','ATTAPUR',8.9,'CAR','U09',0);</a:t>
            </a:r>
          </a:p>
          <a:p>
            <a:r>
              <a:rPr lang="en-IN" sz="1050" dirty="0"/>
              <a:t>INSERT INTO REQUESTS VALUES('R16','UPPAL','CHARMINAR',12.7,'BIKE','U00',0);</a:t>
            </a:r>
          </a:p>
          <a:p>
            <a:r>
              <a:rPr lang="en-IN" sz="1050" dirty="0"/>
              <a:t>INSERT INTO REQUESTS VALUES('R17','OSMAN NAGAR','CHARMINAR',43.1,'AUTO','U02',0);</a:t>
            </a:r>
          </a:p>
          <a:p>
            <a:r>
              <a:rPr lang="en-IN" sz="1050" dirty="0"/>
              <a:t>INSERT INTO REQUESTS VALUES('R18','VANASTHALIPURAM','LB NAGAR',3.1,'CAR','U05',0);</a:t>
            </a:r>
          </a:p>
          <a:p>
            <a:r>
              <a:rPr lang="en-IN" sz="1050" dirty="0"/>
              <a:t>INSERT INTO REQUESTS VALUES('R19','JUBILEE HILLS','LB NAGAR',24,'BIKE','U09',0);</a:t>
            </a:r>
          </a:p>
          <a:p>
            <a:r>
              <a:rPr lang="en-IN" sz="1050" dirty="0"/>
              <a:t>INSERT INTO REQUESTS VALUES('R20','BANJARA HILLS','JUBILEE HILLS',5.6,'CAR','U12',0);</a:t>
            </a:r>
          </a:p>
          <a:p>
            <a:r>
              <a:rPr lang="en-IN" sz="1050" dirty="0"/>
              <a:t>INSERT INTO REQUESTS VALUES('R21','UPPAL','PANJA GUTTA',16.6,'AUTO','U14',0);</a:t>
            </a:r>
          </a:p>
          <a:p>
            <a:r>
              <a:rPr lang="en-IN" sz="1050" dirty="0"/>
              <a:t>INSERT INTO REQUESTS VALUES('R22','LB NAGAR','UPPAL',10.2,'CAR','U06',0);</a:t>
            </a:r>
          </a:p>
          <a:p>
            <a:r>
              <a:rPr lang="en-IN" sz="1050" dirty="0"/>
              <a:t>INSERT INTO REQUESTS VALUES('R23','MIYAPUR','HIMAYATHNAGAR',24,'CAR','U10',0);</a:t>
            </a:r>
          </a:p>
          <a:p>
            <a:r>
              <a:rPr lang="en-IN" sz="1050" dirty="0"/>
              <a:t>INSERT INTO REQUESTS VALUES('R24','LB NAGAR','SHAMSHABAD',22.1,'AUTO','U16',0);</a:t>
            </a:r>
          </a:p>
          <a:p>
            <a:r>
              <a:rPr lang="en-IN" sz="1050" dirty="0"/>
              <a:t>INSERT INTO REQUESTS VALUES('R25','AMBERPET','RAMOJI FILM CITY',23,'CAR','U07',0);</a:t>
            </a:r>
          </a:p>
          <a:p>
            <a:endParaRPr lang="en-IN" sz="1050" dirty="0"/>
          </a:p>
          <a:p>
            <a:r>
              <a:rPr lang="en-IN" sz="1050" dirty="0"/>
              <a:t>SELECT * FROM REQUESTS;</a:t>
            </a:r>
          </a:p>
        </p:txBody>
      </p:sp>
    </p:spTree>
    <p:extLst>
      <p:ext uri="{BB962C8B-B14F-4D97-AF65-F5344CB8AC3E}">
        <p14:creationId xmlns:p14="http://schemas.microsoft.com/office/powerpoint/2010/main" val="2499327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C58E-143A-32F1-42E1-DC21413C8F75}"/>
              </a:ext>
            </a:extLst>
          </p:cNvPr>
          <p:cNvSpPr>
            <a:spLocks noGrp="1"/>
          </p:cNvSpPr>
          <p:nvPr>
            <p:ph type="title"/>
          </p:nvPr>
        </p:nvSpPr>
        <p:spPr>
          <a:xfrm>
            <a:off x="1103350" y="687947"/>
            <a:ext cx="3712490" cy="822960"/>
          </a:xfrm>
        </p:spPr>
        <p:txBody>
          <a:bodyPr>
            <a:normAutofit/>
          </a:bodyPr>
          <a:lstStyle/>
          <a:p>
            <a:r>
              <a:rPr lang="en-IN" sz="2800" u="sng" dirty="0">
                <a:latin typeface="Arial Rounded MT Bold" panose="020F0704030504030204" pitchFamily="34" charset="0"/>
              </a:rPr>
              <a:t>REQUESTS TABLE</a:t>
            </a:r>
            <a:endParaRPr lang="en-IN" sz="2800" dirty="0"/>
          </a:p>
        </p:txBody>
      </p:sp>
      <p:pic>
        <p:nvPicPr>
          <p:cNvPr id="5" name="Picture 4">
            <a:extLst>
              <a:ext uri="{FF2B5EF4-FFF2-40B4-BE49-F238E27FC236}">
                <a16:creationId xmlns:a16="http://schemas.microsoft.com/office/drawing/2014/main" id="{DC044F6B-81FB-4329-7C2B-64D3DDFD6850}"/>
              </a:ext>
            </a:extLst>
          </p:cNvPr>
          <p:cNvPicPr>
            <a:picLocks noChangeAspect="1"/>
          </p:cNvPicPr>
          <p:nvPr/>
        </p:nvPicPr>
        <p:blipFill>
          <a:blip r:embed="rId2"/>
          <a:stretch>
            <a:fillRect/>
          </a:stretch>
        </p:blipFill>
        <p:spPr>
          <a:xfrm>
            <a:off x="1311631" y="1510907"/>
            <a:ext cx="6439458" cy="4534293"/>
          </a:xfrm>
          <a:prstGeom prst="rect">
            <a:avLst/>
          </a:prstGeom>
        </p:spPr>
      </p:pic>
      <p:pic>
        <p:nvPicPr>
          <p:cNvPr id="7" name="Picture 6">
            <a:extLst>
              <a:ext uri="{FF2B5EF4-FFF2-40B4-BE49-F238E27FC236}">
                <a16:creationId xmlns:a16="http://schemas.microsoft.com/office/drawing/2014/main" id="{08473FD4-AE8F-06E9-1657-0BD98EB32A80}"/>
              </a:ext>
            </a:extLst>
          </p:cNvPr>
          <p:cNvPicPr>
            <a:picLocks noChangeAspect="1"/>
          </p:cNvPicPr>
          <p:nvPr/>
        </p:nvPicPr>
        <p:blipFill>
          <a:blip r:embed="rId3"/>
          <a:stretch>
            <a:fillRect/>
          </a:stretch>
        </p:blipFill>
        <p:spPr>
          <a:xfrm>
            <a:off x="1311631" y="6045200"/>
            <a:ext cx="6454699" cy="327688"/>
          </a:xfrm>
          <a:prstGeom prst="rect">
            <a:avLst/>
          </a:prstGeom>
        </p:spPr>
      </p:pic>
    </p:spTree>
    <p:extLst>
      <p:ext uri="{BB962C8B-B14F-4D97-AF65-F5344CB8AC3E}">
        <p14:creationId xmlns:p14="http://schemas.microsoft.com/office/powerpoint/2010/main" val="3669128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C58E-143A-32F1-42E1-DC21413C8F75}"/>
              </a:ext>
            </a:extLst>
          </p:cNvPr>
          <p:cNvSpPr>
            <a:spLocks noGrp="1"/>
          </p:cNvSpPr>
          <p:nvPr>
            <p:ph type="title"/>
          </p:nvPr>
        </p:nvSpPr>
        <p:spPr>
          <a:xfrm>
            <a:off x="670560" y="860348"/>
            <a:ext cx="9926320" cy="931787"/>
          </a:xfrm>
        </p:spPr>
        <p:txBody>
          <a:bodyPr>
            <a:normAutofit/>
          </a:bodyPr>
          <a:lstStyle/>
          <a:p>
            <a:r>
              <a:rPr lang="en-IN" sz="2000" b="1" u="sng" dirty="0">
                <a:latin typeface="Arial Rounded MT Bold" panose="020F0704030504030204" pitchFamily="34" charset="0"/>
              </a:rPr>
              <a:t>SQL CODE FOR CREATING AND INSERTING INTO VEHICLE TYPE TABLE</a:t>
            </a:r>
            <a:endParaRPr lang="en-IN" sz="2000" b="1" dirty="0"/>
          </a:p>
        </p:txBody>
      </p:sp>
      <p:sp>
        <p:nvSpPr>
          <p:cNvPr id="3" name="TextBox 2">
            <a:extLst>
              <a:ext uri="{FF2B5EF4-FFF2-40B4-BE49-F238E27FC236}">
                <a16:creationId xmlns:a16="http://schemas.microsoft.com/office/drawing/2014/main" id="{4A866753-5724-D94B-F110-14F23E394BE8}"/>
              </a:ext>
            </a:extLst>
          </p:cNvPr>
          <p:cNvSpPr txBox="1"/>
          <p:nvPr/>
        </p:nvSpPr>
        <p:spPr>
          <a:xfrm>
            <a:off x="1076960" y="1666240"/>
            <a:ext cx="10292080" cy="2308324"/>
          </a:xfrm>
          <a:prstGeom prst="rect">
            <a:avLst/>
          </a:prstGeom>
          <a:noFill/>
        </p:spPr>
        <p:txBody>
          <a:bodyPr wrap="square" rtlCol="0">
            <a:spAutoFit/>
          </a:bodyPr>
          <a:lstStyle/>
          <a:p>
            <a:r>
              <a:rPr lang="en-IN" sz="1600" dirty="0"/>
              <a:t>CREATE TABLE VEHICLE_TYPE(TYPE VARCHAR(10), RATE_PER_KILOMETER NUMERIC, CAPACITY INTEGER, PRIMARY KEY(TYPE));</a:t>
            </a:r>
          </a:p>
          <a:p>
            <a:endParaRPr lang="en-IN" sz="1600" dirty="0"/>
          </a:p>
          <a:p>
            <a:r>
              <a:rPr lang="en-IN" sz="1600" dirty="0"/>
              <a:t>INSERT INTO VEHICLE_TYPE VALUES('CAR',15,3);</a:t>
            </a:r>
          </a:p>
          <a:p>
            <a:r>
              <a:rPr lang="en-IN" sz="1600" dirty="0"/>
              <a:t>INSERT INTO VEHICLE_TYPE VALUES('AUTO',10,2);</a:t>
            </a:r>
          </a:p>
          <a:p>
            <a:r>
              <a:rPr lang="en-IN" sz="1600" dirty="0"/>
              <a:t>INSERT INTO VEHICLE_TYPE VALUES('BIKE',7,1);</a:t>
            </a:r>
          </a:p>
          <a:p>
            <a:endParaRPr lang="en-IN" sz="1600" dirty="0"/>
          </a:p>
          <a:p>
            <a:r>
              <a:rPr lang="en-IN" sz="1600" dirty="0"/>
              <a:t>SELECT *</a:t>
            </a:r>
          </a:p>
          <a:p>
            <a:r>
              <a:rPr lang="en-IN" sz="1600" dirty="0"/>
              <a:t>FROM VEHICLE_TYPE;</a:t>
            </a:r>
          </a:p>
        </p:txBody>
      </p:sp>
      <p:sp>
        <p:nvSpPr>
          <p:cNvPr id="4" name="TextBox 3">
            <a:extLst>
              <a:ext uri="{FF2B5EF4-FFF2-40B4-BE49-F238E27FC236}">
                <a16:creationId xmlns:a16="http://schemas.microsoft.com/office/drawing/2014/main" id="{209B4C61-BFC4-ACD1-ECCB-4631F9929332}"/>
              </a:ext>
            </a:extLst>
          </p:cNvPr>
          <p:cNvSpPr txBox="1"/>
          <p:nvPr/>
        </p:nvSpPr>
        <p:spPr>
          <a:xfrm>
            <a:off x="1076960" y="4129897"/>
            <a:ext cx="2946400" cy="369332"/>
          </a:xfrm>
          <a:prstGeom prst="rect">
            <a:avLst/>
          </a:prstGeom>
          <a:noFill/>
        </p:spPr>
        <p:txBody>
          <a:bodyPr wrap="square" rtlCol="0">
            <a:spAutoFit/>
          </a:bodyPr>
          <a:lstStyle/>
          <a:p>
            <a:r>
              <a:rPr lang="en-IN" u="sng" dirty="0">
                <a:latin typeface="Arial Rounded MT Bold" panose="020F0704030504030204" pitchFamily="34" charset="0"/>
              </a:rPr>
              <a:t>VEHICLE TYPE</a:t>
            </a:r>
            <a:r>
              <a:rPr lang="en-IN" sz="1800" u="sng" dirty="0">
                <a:latin typeface="Arial Rounded MT Bold" panose="020F0704030504030204" pitchFamily="34" charset="0"/>
              </a:rPr>
              <a:t> TABLE</a:t>
            </a:r>
            <a:endParaRPr lang="en-IN" b="1" u="sng" dirty="0">
              <a:latin typeface="Arial Rounded MT Bold" panose="020F0704030504030204" pitchFamily="34" charset="0"/>
            </a:endParaRPr>
          </a:p>
        </p:txBody>
      </p:sp>
      <p:pic>
        <p:nvPicPr>
          <p:cNvPr id="11" name="Picture 10">
            <a:extLst>
              <a:ext uri="{FF2B5EF4-FFF2-40B4-BE49-F238E27FC236}">
                <a16:creationId xmlns:a16="http://schemas.microsoft.com/office/drawing/2014/main" id="{45C485BE-FE8E-0BE8-96CA-CE06A80C2B2D}"/>
              </a:ext>
            </a:extLst>
          </p:cNvPr>
          <p:cNvPicPr>
            <a:picLocks noChangeAspect="1"/>
          </p:cNvPicPr>
          <p:nvPr/>
        </p:nvPicPr>
        <p:blipFill>
          <a:blip r:embed="rId2"/>
          <a:stretch>
            <a:fillRect/>
          </a:stretch>
        </p:blipFill>
        <p:spPr>
          <a:xfrm>
            <a:off x="1076960" y="4654562"/>
            <a:ext cx="3200400" cy="994398"/>
          </a:xfrm>
          <a:prstGeom prst="rect">
            <a:avLst/>
          </a:prstGeom>
        </p:spPr>
      </p:pic>
    </p:spTree>
    <p:extLst>
      <p:ext uri="{BB962C8B-B14F-4D97-AF65-F5344CB8AC3E}">
        <p14:creationId xmlns:p14="http://schemas.microsoft.com/office/powerpoint/2010/main" val="395470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1" y="609600"/>
            <a:ext cx="10678159" cy="965200"/>
          </a:xfrm>
        </p:spPr>
        <p:txBody>
          <a:bodyPr>
            <a:normAutofit/>
          </a:bodyPr>
          <a:lstStyle/>
          <a:p>
            <a:r>
              <a:rPr lang="en-US" sz="2000" b="1" u="sng" dirty="0">
                <a:latin typeface="Arial Rounded MT Bold" panose="020F0704030504030204" pitchFamily="34" charset="0"/>
              </a:rPr>
              <a:t>SQL CODE FOR CREATING AND INSERTING INTO VEHICLE TABLE</a:t>
            </a:r>
            <a:endParaRPr lang="en-IN" sz="2000" b="1" u="sng" dirty="0">
              <a:latin typeface="Arial Rounded MT Bold" panose="020F0704030504030204" pitchFamily="34" charset="0"/>
            </a:endParaRPr>
          </a:p>
        </p:txBody>
      </p:sp>
      <p:sp>
        <p:nvSpPr>
          <p:cNvPr id="3" name="TextBox 2">
            <a:extLst>
              <a:ext uri="{FF2B5EF4-FFF2-40B4-BE49-F238E27FC236}">
                <a16:creationId xmlns:a16="http://schemas.microsoft.com/office/drawing/2014/main" id="{592D4DA8-F3FB-26E8-EF4D-EDE299AA5E80}"/>
              </a:ext>
            </a:extLst>
          </p:cNvPr>
          <p:cNvSpPr txBox="1"/>
          <p:nvPr/>
        </p:nvSpPr>
        <p:spPr>
          <a:xfrm>
            <a:off x="1117601" y="1574800"/>
            <a:ext cx="10149956" cy="3293209"/>
          </a:xfrm>
          <a:prstGeom prst="rect">
            <a:avLst/>
          </a:prstGeom>
          <a:noFill/>
        </p:spPr>
        <p:txBody>
          <a:bodyPr wrap="square" rtlCol="0">
            <a:spAutoFit/>
          </a:bodyPr>
          <a:lstStyle/>
          <a:p>
            <a:r>
              <a:rPr lang="en-IN" sz="1600" dirty="0"/>
              <a:t>CREATE  TABLE VEHICLE(VEHICLE_ID VARCHAR(20), TYPE VARCHAR(10), PRIMARY KEY (VEHICLE_ID), FOREIGN KEY (TYPE) REFERENCES VEHICLE_TYPE);</a:t>
            </a:r>
          </a:p>
          <a:p>
            <a:endParaRPr lang="en-IN" sz="1600" dirty="0"/>
          </a:p>
          <a:p>
            <a:endParaRPr lang="en-IN" sz="1600" dirty="0"/>
          </a:p>
          <a:p>
            <a:r>
              <a:rPr lang="en-IN" sz="1600" dirty="0"/>
              <a:t>INSERT INTO VEHICLE VALUES('TS 06 EB 4835','CAR');</a:t>
            </a:r>
          </a:p>
          <a:p>
            <a:r>
              <a:rPr lang="en-IN" sz="1600" dirty="0"/>
              <a:t>INSERT INTO VEHICLE VALUES('TS 07 ES 7485','CAR');</a:t>
            </a:r>
          </a:p>
          <a:p>
            <a:r>
              <a:rPr lang="en-IN" sz="1600" dirty="0"/>
              <a:t>INSERT INTO VEHICLE VALUES('TS 08 AK 1947','AUTO');</a:t>
            </a:r>
          </a:p>
          <a:p>
            <a:r>
              <a:rPr lang="en-IN" sz="1600" dirty="0"/>
              <a:t>INSERT INTO VEHICLE VALUES('AP 07 KS 4875','AUTO');</a:t>
            </a:r>
          </a:p>
          <a:p>
            <a:r>
              <a:rPr lang="en-IN" sz="1600" dirty="0"/>
              <a:t>INSERT INTO VEHICLE VALUES('AP 05 ED 7548','BIKE');</a:t>
            </a:r>
          </a:p>
          <a:p>
            <a:r>
              <a:rPr lang="en-IN" sz="1600" dirty="0"/>
              <a:t>INSERT INTO VEHICLE VALUES('TS 09 AS 1234','BIKE');</a:t>
            </a:r>
          </a:p>
          <a:p>
            <a:r>
              <a:rPr lang="en-IN" sz="1600" dirty="0"/>
              <a:t>INSERT INTO VEHICLE VALUES('AP 09 QW 9874','CAR');</a:t>
            </a:r>
          </a:p>
          <a:p>
            <a:endParaRPr lang="en-IN" sz="1600" dirty="0"/>
          </a:p>
          <a:p>
            <a:r>
              <a:rPr lang="en-IN" sz="1600" dirty="0"/>
              <a:t>SELECT * FROM VEHICLE;</a:t>
            </a:r>
          </a:p>
        </p:txBody>
      </p:sp>
    </p:spTree>
    <p:extLst>
      <p:ext uri="{BB962C8B-B14F-4D97-AF65-F5344CB8AC3E}">
        <p14:creationId xmlns:p14="http://schemas.microsoft.com/office/powerpoint/2010/main" val="1186866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270A9A-4512-D3F8-576F-0EB41DA0A0E3}"/>
              </a:ext>
            </a:extLst>
          </p:cNvPr>
          <p:cNvPicPr>
            <a:picLocks noChangeAspect="1"/>
          </p:cNvPicPr>
          <p:nvPr/>
        </p:nvPicPr>
        <p:blipFill>
          <a:blip r:embed="rId2"/>
          <a:stretch>
            <a:fillRect/>
          </a:stretch>
        </p:blipFill>
        <p:spPr>
          <a:xfrm>
            <a:off x="1087120" y="1870473"/>
            <a:ext cx="3816491" cy="3117053"/>
          </a:xfrm>
          <a:prstGeom prst="rect">
            <a:avLst/>
          </a:prstGeom>
        </p:spPr>
      </p:pic>
      <p:sp>
        <p:nvSpPr>
          <p:cNvPr id="4" name="Title 3">
            <a:extLst>
              <a:ext uri="{FF2B5EF4-FFF2-40B4-BE49-F238E27FC236}">
                <a16:creationId xmlns:a16="http://schemas.microsoft.com/office/drawing/2014/main" id="{D1613686-C8DA-4260-10C8-743A9C2E76EB}"/>
              </a:ext>
            </a:extLst>
          </p:cNvPr>
          <p:cNvSpPr>
            <a:spLocks noGrp="1"/>
          </p:cNvSpPr>
          <p:nvPr>
            <p:ph type="title"/>
          </p:nvPr>
        </p:nvSpPr>
        <p:spPr>
          <a:xfrm>
            <a:off x="640080" y="924560"/>
            <a:ext cx="3383280" cy="711200"/>
          </a:xfrm>
        </p:spPr>
        <p:txBody>
          <a:bodyPr>
            <a:normAutofit/>
          </a:bodyPr>
          <a:lstStyle/>
          <a:p>
            <a:r>
              <a:rPr lang="en-US" sz="2400" b="1" u="sng" dirty="0">
                <a:latin typeface="Arial Rounded MT Bold" panose="020F0704030504030204" pitchFamily="34" charset="0"/>
              </a:rPr>
              <a:t>VEHICLE TABLE</a:t>
            </a:r>
            <a:endParaRPr lang="en-IN" sz="2400" b="1" u="sng" dirty="0">
              <a:latin typeface="Arial Rounded MT Bold" panose="020F0704030504030204" pitchFamily="34" charset="0"/>
            </a:endParaRPr>
          </a:p>
        </p:txBody>
      </p:sp>
    </p:spTree>
    <p:extLst>
      <p:ext uri="{BB962C8B-B14F-4D97-AF65-F5344CB8AC3E}">
        <p14:creationId xmlns:p14="http://schemas.microsoft.com/office/powerpoint/2010/main" val="2055221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924444" y="640080"/>
            <a:ext cx="8412596" cy="1026160"/>
          </a:xfrm>
        </p:spPr>
        <p:txBody>
          <a:bodyPr>
            <a:normAutofit/>
          </a:bodyPr>
          <a:lstStyle/>
          <a:p>
            <a:r>
              <a:rPr lang="en-IN" sz="2000" b="1" u="sng" dirty="0">
                <a:latin typeface="Arial Rounded MT Bold" panose="020F0704030504030204" pitchFamily="34" charset="0"/>
              </a:rPr>
              <a:t>SQL CODE FOR CREATING AND INSERTING INTO DRIVER TABLE</a:t>
            </a:r>
          </a:p>
        </p:txBody>
      </p:sp>
      <p:sp>
        <p:nvSpPr>
          <p:cNvPr id="6" name="TextBox 5">
            <a:extLst>
              <a:ext uri="{FF2B5EF4-FFF2-40B4-BE49-F238E27FC236}">
                <a16:creationId xmlns:a16="http://schemas.microsoft.com/office/drawing/2014/main" id="{8AEB4E1A-A754-E271-7CD2-FCDAA7351A54}"/>
              </a:ext>
            </a:extLst>
          </p:cNvPr>
          <p:cNvSpPr txBox="1"/>
          <p:nvPr/>
        </p:nvSpPr>
        <p:spPr>
          <a:xfrm>
            <a:off x="924444" y="1442720"/>
            <a:ext cx="10881476" cy="5940088"/>
          </a:xfrm>
          <a:prstGeom prst="rect">
            <a:avLst/>
          </a:prstGeom>
          <a:noFill/>
        </p:spPr>
        <p:txBody>
          <a:bodyPr wrap="square" rtlCol="0">
            <a:spAutoFit/>
          </a:bodyPr>
          <a:lstStyle/>
          <a:p>
            <a:r>
              <a:rPr lang="en-IN" sz="1400" dirty="0"/>
              <a:t>CREATE TABLE DRIVER(DRIVER_ID VARCHAR(10), FIRST_NAME VARCHAR(10), LAST_NAME VARCHAR(10), GENDER VARCHAR(1), AVAILABLE_STATUS INTEGER, LICENCE_NUMBER VARCHAR(20), MOBILE_NUMBER INTEGER, RATING FLOAT, VEHICLE_NUMBER VARCHAR(20), PRIMARY KEY (DRIVER_ID));</a:t>
            </a:r>
          </a:p>
          <a:p>
            <a:endParaRPr lang="en-IN" sz="1400" dirty="0"/>
          </a:p>
          <a:p>
            <a:r>
              <a:rPr lang="en-IN" sz="1400" dirty="0"/>
              <a:t>INSERT INTO DRIVER VALUES('D01','RAMESH','KUMAR','M',1,'TS03820220004450',7845912345,0,'TS 06 EB 4835');</a:t>
            </a:r>
          </a:p>
          <a:p>
            <a:r>
              <a:rPr lang="en-IN" sz="1400" dirty="0"/>
              <a:t>INSERT INTO DRIVER VALUES('D02','AMIT','Sharma','M',1,'TS01234567891200',9876543210,0,'TS 07 ES 7485');</a:t>
            </a:r>
          </a:p>
          <a:p>
            <a:r>
              <a:rPr lang="en-IN" sz="1400" dirty="0"/>
              <a:t>INSERT INTO DRIVER VALUES('D03','NEHA','SINGH','F',1,'TS98765432109800',8765432109,0,'TS 08 AK 1947');</a:t>
            </a:r>
          </a:p>
          <a:p>
            <a:r>
              <a:rPr lang="en-IN" sz="1400" dirty="0"/>
              <a:t>INSERT INTO DRIVER VALUES('D04','RAJESH','GOUD','M',0,'TS87654321098700',7654321098,0,'AP 07 KS 4875');</a:t>
            </a:r>
          </a:p>
          <a:p>
            <a:r>
              <a:rPr lang="en-IN" sz="1400" dirty="0"/>
              <a:t>INSERT INTO DRIVER VALUES('D05','PRIYANKA','KULKARNI','F',1,'TS76543210987600',9543210987,0,'AP 05 ED 7548');</a:t>
            </a:r>
          </a:p>
          <a:p>
            <a:r>
              <a:rPr lang="en-IN" sz="1400" dirty="0"/>
              <a:t>INSERT INTO DRIVER VALUES('D06','VIKRAM','SINGH','M',0,'TS65432109876500',9432109876,0,'TS 09 AS 1234');</a:t>
            </a:r>
          </a:p>
          <a:p>
            <a:r>
              <a:rPr lang="en-IN" sz="1400" dirty="0"/>
              <a:t>INSERT INTO DRIVER VALUES('D07','ARUN','KUMAR','M',1,'TS54321098765400',9321098765,0,'AP 09 QW 9874');</a:t>
            </a:r>
          </a:p>
          <a:p>
            <a:endParaRPr lang="en-IN" sz="1400" dirty="0"/>
          </a:p>
          <a:p>
            <a:r>
              <a:rPr lang="en-IN" sz="1400" dirty="0"/>
              <a:t>SELECT * FROM DRIVER;</a:t>
            </a:r>
          </a:p>
          <a:p>
            <a:r>
              <a:rPr lang="en-IN" sz="1400" dirty="0"/>
              <a:t>SELECT AVG(RATING)</a:t>
            </a:r>
          </a:p>
          <a:p>
            <a:r>
              <a:rPr lang="en-IN" sz="1400" dirty="0"/>
              <a:t>FROM (SELECT * FROM FEEDBACK</a:t>
            </a:r>
          </a:p>
          <a:p>
            <a:r>
              <a:rPr lang="en-IN" sz="1400" dirty="0"/>
              <a:t>NATURAL JOIN TRIP)</a:t>
            </a:r>
          </a:p>
          <a:p>
            <a:r>
              <a:rPr lang="en-IN" sz="1400" dirty="0"/>
              <a:t>GROUP BY DRIVER_ID;</a:t>
            </a:r>
          </a:p>
          <a:p>
            <a:endParaRPr lang="en-IN" sz="1400" dirty="0"/>
          </a:p>
          <a:p>
            <a:r>
              <a:rPr lang="en-IN" sz="1400" dirty="0"/>
              <a:t>UPDATE DRIVER</a:t>
            </a:r>
          </a:p>
          <a:p>
            <a:r>
              <a:rPr lang="en-IN" sz="1400" dirty="0"/>
              <a:t>SET RATING=(SELECT AVG(RATING)</a:t>
            </a:r>
          </a:p>
          <a:p>
            <a:r>
              <a:rPr lang="en-IN" sz="1400" dirty="0"/>
              <a:t>FROM (SELECT * FROM FEEDBACK NATURAL JOIN TRIP)</a:t>
            </a:r>
          </a:p>
          <a:p>
            <a:r>
              <a:rPr lang="en-IN" sz="1400" dirty="0"/>
              <a:t>GROUP BY DRIVER_ID HAVING DRIVER_ID='D07')</a:t>
            </a:r>
          </a:p>
          <a:p>
            <a:r>
              <a:rPr lang="en-IN" sz="1400" dirty="0"/>
              <a:t>WHERE DRIVER_ID='D07’;</a:t>
            </a:r>
          </a:p>
          <a:p>
            <a:r>
              <a:rPr lang="en-IN" sz="1400" dirty="0"/>
              <a:t>SELECT * FROM DRIVER;</a:t>
            </a:r>
          </a:p>
          <a:p>
            <a:endParaRPr lang="en-IN" sz="1400" dirty="0"/>
          </a:p>
          <a:p>
            <a:endParaRPr lang="en-IN" sz="1600" dirty="0"/>
          </a:p>
        </p:txBody>
      </p:sp>
    </p:spTree>
    <p:extLst>
      <p:ext uri="{BB962C8B-B14F-4D97-AF65-F5344CB8AC3E}">
        <p14:creationId xmlns:p14="http://schemas.microsoft.com/office/powerpoint/2010/main" val="2253322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833004" y="948154"/>
            <a:ext cx="2143876" cy="718086"/>
          </a:xfrm>
        </p:spPr>
        <p:txBody>
          <a:bodyPr>
            <a:normAutofit/>
          </a:bodyPr>
          <a:lstStyle/>
          <a:p>
            <a:r>
              <a:rPr lang="en-US" sz="2000" b="1" u="sng" dirty="0">
                <a:latin typeface="Arial Rounded MT Bold" panose="020F0704030504030204" pitchFamily="34" charset="0"/>
              </a:rPr>
              <a:t>D</a:t>
            </a:r>
            <a:r>
              <a:rPr lang="en-IN" sz="2000" b="1" u="sng" dirty="0">
                <a:latin typeface="Arial Rounded MT Bold" panose="020F0704030504030204" pitchFamily="34" charset="0"/>
              </a:rPr>
              <a:t>RIVER TABLE</a:t>
            </a:r>
          </a:p>
        </p:txBody>
      </p:sp>
      <p:pic>
        <p:nvPicPr>
          <p:cNvPr id="4" name="Picture 3">
            <a:extLst>
              <a:ext uri="{FF2B5EF4-FFF2-40B4-BE49-F238E27FC236}">
                <a16:creationId xmlns:a16="http://schemas.microsoft.com/office/drawing/2014/main" id="{6FCB5D75-59B1-7BC4-8C09-AEE299789FA8}"/>
              </a:ext>
            </a:extLst>
          </p:cNvPr>
          <p:cNvPicPr>
            <a:picLocks noChangeAspect="1"/>
          </p:cNvPicPr>
          <p:nvPr/>
        </p:nvPicPr>
        <p:blipFill>
          <a:blip r:embed="rId2"/>
          <a:stretch>
            <a:fillRect/>
          </a:stretch>
        </p:blipFill>
        <p:spPr>
          <a:xfrm>
            <a:off x="924444" y="1851594"/>
            <a:ext cx="8519898" cy="1577406"/>
          </a:xfrm>
          <a:prstGeom prst="rect">
            <a:avLst/>
          </a:prstGeom>
        </p:spPr>
      </p:pic>
      <p:pic>
        <p:nvPicPr>
          <p:cNvPr id="5" name="Picture 4">
            <a:extLst>
              <a:ext uri="{FF2B5EF4-FFF2-40B4-BE49-F238E27FC236}">
                <a16:creationId xmlns:a16="http://schemas.microsoft.com/office/drawing/2014/main" id="{92DF344F-C809-5A9F-0D48-3F858B28CACD}"/>
              </a:ext>
            </a:extLst>
          </p:cNvPr>
          <p:cNvPicPr>
            <a:picLocks noChangeAspect="1"/>
          </p:cNvPicPr>
          <p:nvPr/>
        </p:nvPicPr>
        <p:blipFill>
          <a:blip r:embed="rId3"/>
          <a:stretch>
            <a:fillRect/>
          </a:stretch>
        </p:blipFill>
        <p:spPr>
          <a:xfrm>
            <a:off x="924444" y="1851594"/>
            <a:ext cx="8542760" cy="1600339"/>
          </a:xfrm>
          <a:prstGeom prst="rect">
            <a:avLst/>
          </a:prstGeom>
        </p:spPr>
      </p:pic>
    </p:spTree>
    <p:extLst>
      <p:ext uri="{BB962C8B-B14F-4D97-AF65-F5344CB8AC3E}">
        <p14:creationId xmlns:p14="http://schemas.microsoft.com/office/powerpoint/2010/main" val="2776225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0" y="467360"/>
            <a:ext cx="9611360" cy="1137920"/>
          </a:xfrm>
        </p:spPr>
        <p:txBody>
          <a:bodyPr>
            <a:normAutofit/>
          </a:bodyPr>
          <a:lstStyle/>
          <a:p>
            <a:r>
              <a:rPr lang="en-IN" sz="2000" b="1" u="sng" dirty="0">
                <a:latin typeface="Arial Rounded MT Bold" panose="020F0704030504030204" pitchFamily="34" charset="0"/>
              </a:rPr>
              <a:t>SQL CODE FOR CREATING AND INSERTING INTO TRIP TABLE</a:t>
            </a:r>
          </a:p>
        </p:txBody>
      </p:sp>
      <p:sp>
        <p:nvSpPr>
          <p:cNvPr id="3" name="TextBox 2">
            <a:extLst>
              <a:ext uri="{FF2B5EF4-FFF2-40B4-BE49-F238E27FC236}">
                <a16:creationId xmlns:a16="http://schemas.microsoft.com/office/drawing/2014/main" id="{29CABF55-10DB-DDCE-5D3F-4B00A2AECEB7}"/>
              </a:ext>
            </a:extLst>
          </p:cNvPr>
          <p:cNvSpPr txBox="1"/>
          <p:nvPr/>
        </p:nvSpPr>
        <p:spPr>
          <a:xfrm>
            <a:off x="863600" y="1348800"/>
            <a:ext cx="9611360" cy="5262979"/>
          </a:xfrm>
          <a:prstGeom prst="rect">
            <a:avLst/>
          </a:prstGeom>
          <a:noFill/>
        </p:spPr>
        <p:txBody>
          <a:bodyPr wrap="square" rtlCol="0">
            <a:spAutoFit/>
          </a:bodyPr>
          <a:lstStyle/>
          <a:p>
            <a:r>
              <a:rPr lang="en-IN" sz="1600" dirty="0"/>
              <a:t>CREATE TABLE TRIP(REQUEST_ID VARCHAR(10), DRIVER_ID VARCHAR(10), PAYMENT_ID VARCHAR(10), DATE_OD_BOOKING DATE, FARE FLOAT, PRIMARY KEY (REQUEST_ID), FOREIGN KEY(REQUEST_ID) REFERENCES REQUESTS, FOREIGN KEY(DRIVER_ID) REFERENCES DRIVER); </a:t>
            </a:r>
          </a:p>
          <a:p>
            <a:endParaRPr lang="en-IN" sz="1600" dirty="0"/>
          </a:p>
          <a:p>
            <a:r>
              <a:rPr lang="en-IN" sz="1600" dirty="0"/>
              <a:t>INSERT INTO TRIP VALUES('R01','D01','P01','02 JAN 2022',153);</a:t>
            </a:r>
          </a:p>
          <a:p>
            <a:r>
              <a:rPr lang="en-IN" sz="1600" dirty="0"/>
              <a:t>INSERT INTO TRIP VALUES('R02','D02','P02','03 JAN 2022',293);</a:t>
            </a:r>
          </a:p>
          <a:p>
            <a:r>
              <a:rPr lang="en-IN" sz="1600" dirty="0"/>
              <a:t>INSERT INTO TRIP VALUES('R03','D07','P03','05 JAN 2022',404);</a:t>
            </a:r>
          </a:p>
          <a:p>
            <a:r>
              <a:rPr lang="en-IN" sz="1600" dirty="0"/>
              <a:t>INSERT INTO TRIP VALUES('R04','D01','P04','06 JAN 2022',108);</a:t>
            </a:r>
          </a:p>
          <a:p>
            <a:r>
              <a:rPr lang="en-IN" sz="1600" dirty="0"/>
              <a:t>INSERT INTO TRIP VALUES('R05','D05','P05','08 JAN 2022',120);</a:t>
            </a:r>
          </a:p>
          <a:p>
            <a:r>
              <a:rPr lang="en-IN" sz="1600" dirty="0"/>
              <a:t>INSERT INTO TRIP VALUES('R06','D03','P06','08 JAN 2022',109);</a:t>
            </a:r>
          </a:p>
          <a:p>
            <a:r>
              <a:rPr lang="en-IN" sz="1600" dirty="0"/>
              <a:t>INSERT INTO TRIP VALUES('R07','D02','P07','08 JAN 2022',305);</a:t>
            </a:r>
          </a:p>
          <a:p>
            <a:r>
              <a:rPr lang="en-IN" sz="1600" dirty="0"/>
              <a:t>INSERT INTO TRIP VALUES('R08','D04','P08','12 JAN 2022',141);</a:t>
            </a:r>
          </a:p>
          <a:p>
            <a:r>
              <a:rPr lang="en-IN" sz="1600" dirty="0"/>
              <a:t>INSERT INTO TRIP VALUES('R09','D06','P09','14 JAN 2022',115);</a:t>
            </a:r>
          </a:p>
          <a:p>
            <a:r>
              <a:rPr lang="en-IN" sz="1600" dirty="0"/>
              <a:t>INSERT INTO TRIP VALUES('R10','D05','P10','14 JAN 2022',99);</a:t>
            </a:r>
          </a:p>
          <a:p>
            <a:r>
              <a:rPr lang="en-IN" sz="1600" dirty="0"/>
              <a:t>INSERT INTO TRIP VALUES('R11','D03','P11','17 JAN 2022',75);</a:t>
            </a:r>
          </a:p>
          <a:p>
            <a:r>
              <a:rPr lang="en-IN" sz="1600" dirty="0"/>
              <a:t>INSERT INTO TRIP VALUES('R12','D07','P12','18 JAN 2022',30);</a:t>
            </a:r>
          </a:p>
          <a:p>
            <a:r>
              <a:rPr lang="en-IN" sz="1600" dirty="0"/>
              <a:t>INSERT INTO TRIP VALUES('R13','D04','P13','20 JAN 2022',240);</a:t>
            </a:r>
          </a:p>
          <a:p>
            <a:r>
              <a:rPr lang="en-IN" sz="1600" dirty="0"/>
              <a:t>INSERT INTO TRIP VALUES('R14','D01','P14','20 JAN 2022',153);</a:t>
            </a:r>
          </a:p>
          <a:p>
            <a:r>
              <a:rPr lang="en-IN" sz="1600" dirty="0"/>
              <a:t>INSERT INTO TRIP VALUES('R15','D07','P15','23 JAN 2022',134);</a:t>
            </a:r>
          </a:p>
          <a:p>
            <a:endParaRPr lang="en-IN" sz="1600" dirty="0"/>
          </a:p>
          <a:p>
            <a:r>
              <a:rPr lang="en-IN" sz="1600" dirty="0"/>
              <a:t>SELECT * FROM TRIP;</a:t>
            </a:r>
          </a:p>
        </p:txBody>
      </p:sp>
    </p:spTree>
    <p:extLst>
      <p:ext uri="{BB962C8B-B14F-4D97-AF65-F5344CB8AC3E}">
        <p14:creationId xmlns:p14="http://schemas.microsoft.com/office/powerpoint/2010/main" val="3076162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350520" y="538480"/>
            <a:ext cx="2733040" cy="1137920"/>
          </a:xfrm>
        </p:spPr>
        <p:txBody>
          <a:bodyPr>
            <a:normAutofit/>
          </a:bodyPr>
          <a:lstStyle/>
          <a:p>
            <a:r>
              <a:rPr lang="en-IN" sz="2000" b="1" u="sng" dirty="0">
                <a:latin typeface="Arial Rounded MT Bold" panose="020F0704030504030204" pitchFamily="34" charset="0"/>
              </a:rPr>
              <a:t>TRIP TABLE</a:t>
            </a:r>
          </a:p>
        </p:txBody>
      </p:sp>
      <p:pic>
        <p:nvPicPr>
          <p:cNvPr id="5" name="Picture 4">
            <a:extLst>
              <a:ext uri="{FF2B5EF4-FFF2-40B4-BE49-F238E27FC236}">
                <a16:creationId xmlns:a16="http://schemas.microsoft.com/office/drawing/2014/main" id="{6753DFD7-0E1D-A577-AF2A-D474C1DD631C}"/>
              </a:ext>
            </a:extLst>
          </p:cNvPr>
          <p:cNvPicPr>
            <a:picLocks noChangeAspect="1"/>
          </p:cNvPicPr>
          <p:nvPr/>
        </p:nvPicPr>
        <p:blipFill>
          <a:blip r:embed="rId2"/>
          <a:stretch>
            <a:fillRect/>
          </a:stretch>
        </p:blipFill>
        <p:spPr>
          <a:xfrm>
            <a:off x="948603" y="1595448"/>
            <a:ext cx="5296073" cy="4077775"/>
          </a:xfrm>
          <a:prstGeom prst="rect">
            <a:avLst/>
          </a:prstGeom>
        </p:spPr>
      </p:pic>
    </p:spTree>
    <p:extLst>
      <p:ext uri="{BB962C8B-B14F-4D97-AF65-F5344CB8AC3E}">
        <p14:creationId xmlns:p14="http://schemas.microsoft.com/office/powerpoint/2010/main" val="2780954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96D0-2049-520B-FD49-AFB0C50E5BB5}"/>
              </a:ext>
            </a:extLst>
          </p:cNvPr>
          <p:cNvSpPr>
            <a:spLocks noGrp="1"/>
          </p:cNvSpPr>
          <p:nvPr>
            <p:ph type="title"/>
          </p:nvPr>
        </p:nvSpPr>
        <p:spPr>
          <a:xfrm>
            <a:off x="913795" y="609600"/>
            <a:ext cx="10506045" cy="1209040"/>
          </a:xfrm>
        </p:spPr>
        <p:txBody>
          <a:bodyPr>
            <a:normAutofit/>
          </a:bodyPr>
          <a:lstStyle/>
          <a:p>
            <a:r>
              <a:rPr lang="en-US" sz="2400" b="1" u="sng" dirty="0">
                <a:latin typeface="Arial Rounded MT Bold" panose="020F0704030504030204" pitchFamily="34" charset="0"/>
              </a:rPr>
              <a:t>SQL CODE FOR CREATING AND INSERTING INTO FEEDBACK TABLE</a:t>
            </a:r>
            <a:endParaRPr lang="en-IN" sz="2400" b="1" u="sng" dirty="0">
              <a:latin typeface="Arial Rounded MT Bold" panose="020F0704030504030204" pitchFamily="34" charset="0"/>
            </a:endParaRPr>
          </a:p>
        </p:txBody>
      </p:sp>
      <p:sp>
        <p:nvSpPr>
          <p:cNvPr id="5" name="TextBox 4">
            <a:extLst>
              <a:ext uri="{FF2B5EF4-FFF2-40B4-BE49-F238E27FC236}">
                <a16:creationId xmlns:a16="http://schemas.microsoft.com/office/drawing/2014/main" id="{71B764C4-89ED-83DB-6892-976F8F21E27B}"/>
              </a:ext>
            </a:extLst>
          </p:cNvPr>
          <p:cNvSpPr txBox="1"/>
          <p:nvPr/>
        </p:nvSpPr>
        <p:spPr>
          <a:xfrm>
            <a:off x="913795" y="1889760"/>
            <a:ext cx="10424765" cy="4143633"/>
          </a:xfrm>
          <a:prstGeom prst="rect">
            <a:avLst/>
          </a:prstGeom>
          <a:noFill/>
        </p:spPr>
        <p:txBody>
          <a:bodyPr wrap="square" rtlCol="0">
            <a:spAutoFit/>
          </a:bodyPr>
          <a:lstStyle/>
          <a:p>
            <a:r>
              <a:rPr lang="en-IN" sz="1600" dirty="0"/>
              <a:t>CREATE TABLE FEEDBACK(REQUEST_ID VARCHAR(10), USER_ID VARCHAR(10), RATING FLOAT, COMMENTS VARCHAR(200), PRIMARY KEY(REQUEST_ID), FOREIGN KEY(REQUEST_ID) REFERENCES TRIP, FOREIGN KEY(USER_ID) REFERENCES USERS);</a:t>
            </a:r>
          </a:p>
          <a:p>
            <a:endParaRPr lang="en-IN" sz="1600" dirty="0"/>
          </a:p>
          <a:p>
            <a:r>
              <a:rPr lang="en-IN" sz="1600" dirty="0"/>
              <a:t>INSERT INTO FEEDBACK VALUES('R01','U01',4.5,'GOOD');</a:t>
            </a:r>
          </a:p>
          <a:p>
            <a:r>
              <a:rPr lang="en-IN" sz="1600" dirty="0"/>
              <a:t>INSERT INTO FEEDBACK VALUES('R02','U00',4,'GOOD');</a:t>
            </a:r>
          </a:p>
          <a:p>
            <a:r>
              <a:rPr lang="en-IN" sz="1600" dirty="0"/>
              <a:t>INSERT INTO FEEDBACK VALUES('R03','U07',2,'BAD');</a:t>
            </a:r>
          </a:p>
          <a:p>
            <a:r>
              <a:rPr lang="en-IN" sz="1600" dirty="0"/>
              <a:t>INSERT INTO FEEDBACK VALUES('R04','U05',4.9,'GOOD');</a:t>
            </a:r>
          </a:p>
          <a:p>
            <a:r>
              <a:rPr lang="en-IN" sz="1600" dirty="0"/>
              <a:t>INSERT INTO FEEDBACK VALUES('R05','U10',4.5,'GOOD');</a:t>
            </a:r>
          </a:p>
          <a:p>
            <a:r>
              <a:rPr lang="en-IN" sz="1600" dirty="0"/>
              <a:t>INSERT INTO FEEDBACK VALUES('R06','U12',3.5,'AVERAGE');</a:t>
            </a:r>
          </a:p>
          <a:p>
            <a:r>
              <a:rPr lang="en-IN" sz="1600" dirty="0"/>
              <a:t>INSERT INTO FEEDBACK VALUES('R07','U03',2.5,'TIME DELAY');</a:t>
            </a:r>
          </a:p>
          <a:p>
            <a:r>
              <a:rPr lang="en-IN" sz="1600" dirty="0"/>
              <a:t>INSERT INTO FEEDBACK VALUES('R08','U16',3.8,'BETTER');</a:t>
            </a:r>
          </a:p>
          <a:p>
            <a:r>
              <a:rPr lang="en-IN" sz="1600" dirty="0"/>
              <a:t>INSERT INTO FEEDBACK VALUES('R09','U01',4.4,'GOOD DRIVING');</a:t>
            </a:r>
          </a:p>
          <a:p>
            <a:r>
              <a:rPr lang="en-IN" sz="1600" dirty="0"/>
              <a:t>INSERT INTO FEEDBACK VALUES('R10','U11',4.7,'GOOD');</a:t>
            </a:r>
          </a:p>
          <a:p>
            <a:endParaRPr lang="en-IN" sz="1600" dirty="0"/>
          </a:p>
          <a:p>
            <a:r>
              <a:rPr lang="en-IN" sz="1600" dirty="0"/>
              <a:t>SELECT * FROM FEEDBACK;</a:t>
            </a:r>
          </a:p>
        </p:txBody>
      </p:sp>
    </p:spTree>
    <p:extLst>
      <p:ext uri="{BB962C8B-B14F-4D97-AF65-F5344CB8AC3E}">
        <p14:creationId xmlns:p14="http://schemas.microsoft.com/office/powerpoint/2010/main" val="1310917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BBCA-78D7-9627-A685-F91A17589A80}"/>
              </a:ext>
            </a:extLst>
          </p:cNvPr>
          <p:cNvSpPr>
            <a:spLocks noGrp="1"/>
          </p:cNvSpPr>
          <p:nvPr>
            <p:ph type="title"/>
          </p:nvPr>
        </p:nvSpPr>
        <p:spPr/>
        <p:txBody>
          <a:bodyPr>
            <a:normAutofit/>
          </a:bodyPr>
          <a:lstStyle/>
          <a:p>
            <a:r>
              <a:rPr lang="en-IN" sz="3600" b="1" u="sng" dirty="0">
                <a:latin typeface="Arial Rounded MT Bold" panose="020F0704030504030204" pitchFamily="34" charset="0"/>
              </a:rPr>
              <a:t>ABOUT THE PROJECT</a:t>
            </a:r>
          </a:p>
        </p:txBody>
      </p:sp>
      <p:sp>
        <p:nvSpPr>
          <p:cNvPr id="3" name="Content Placeholder 2">
            <a:extLst>
              <a:ext uri="{FF2B5EF4-FFF2-40B4-BE49-F238E27FC236}">
                <a16:creationId xmlns:a16="http://schemas.microsoft.com/office/drawing/2014/main" id="{9F203A25-BA9B-DC6A-F3B9-53EE77DF635F}"/>
              </a:ext>
            </a:extLst>
          </p:cNvPr>
          <p:cNvSpPr>
            <a:spLocks noGrp="1"/>
          </p:cNvSpPr>
          <p:nvPr>
            <p:ph idx="1"/>
          </p:nvPr>
        </p:nvSpPr>
        <p:spPr>
          <a:xfrm>
            <a:off x="997770" y="1866900"/>
            <a:ext cx="10353762" cy="3714749"/>
          </a:xfrm>
        </p:spPr>
        <p:txBody>
          <a:bodyPr/>
          <a:lstStyle/>
          <a:p>
            <a:pPr>
              <a:buFont typeface="Wingdings" panose="05000000000000000000" pitchFamily="2" charset="2"/>
              <a:buChar char="q"/>
            </a:pPr>
            <a:r>
              <a:rPr lang="en-IN" dirty="0"/>
              <a:t>The designed UBER DATABASE MANAGEMENT SYSTEM provides the data about:</a:t>
            </a:r>
          </a:p>
          <a:p>
            <a:pPr marL="494100" indent="-457200">
              <a:buFont typeface="+mj-lt"/>
              <a:buAutoNum type="arabicPeriod"/>
            </a:pPr>
            <a:r>
              <a:rPr lang="en-IN" dirty="0"/>
              <a:t>Users who are registered on the Uber Application.</a:t>
            </a:r>
          </a:p>
          <a:p>
            <a:pPr marL="494100" indent="-457200">
              <a:buFont typeface="+mj-lt"/>
              <a:buAutoNum type="arabicPeriod"/>
            </a:pPr>
            <a:r>
              <a:rPr lang="en-IN" dirty="0"/>
              <a:t>The Requests of all trips made by the users.</a:t>
            </a:r>
          </a:p>
          <a:p>
            <a:pPr marL="494100" indent="-457200">
              <a:buFont typeface="+mj-lt"/>
              <a:buAutoNum type="arabicPeriod"/>
            </a:pPr>
            <a:r>
              <a:rPr lang="en-IN" dirty="0"/>
              <a:t>Details of the drivers working for the Uber and their respective vehicles.</a:t>
            </a:r>
          </a:p>
          <a:p>
            <a:pPr marL="494100" indent="-457200">
              <a:buFont typeface="+mj-lt"/>
              <a:buAutoNum type="arabicPeriod"/>
            </a:pPr>
            <a:r>
              <a:rPr lang="en-IN" dirty="0"/>
              <a:t>Payment details of each trip that has been successfully completed.</a:t>
            </a:r>
          </a:p>
          <a:p>
            <a:pPr marL="494100" indent="-457200">
              <a:buFont typeface="+mj-lt"/>
              <a:buAutoNum type="arabicPeriod"/>
            </a:pPr>
            <a:r>
              <a:rPr lang="en-IN" dirty="0"/>
              <a:t>Feedback of the user based on their trip experience.</a:t>
            </a:r>
          </a:p>
          <a:p>
            <a:pPr marL="494100" indent="-457200">
              <a:buFont typeface="+mj-lt"/>
              <a:buAutoNum type="arabicPeriod"/>
            </a:pPr>
            <a:endParaRPr lang="en-IN" dirty="0"/>
          </a:p>
          <a:p>
            <a:pPr marL="494100" indent="-457200">
              <a:buFont typeface="+mj-lt"/>
              <a:buAutoNum type="arabicPeriod"/>
            </a:pPr>
            <a:endParaRPr lang="en-IN" dirty="0"/>
          </a:p>
        </p:txBody>
      </p:sp>
    </p:spTree>
    <p:extLst>
      <p:ext uri="{BB962C8B-B14F-4D97-AF65-F5344CB8AC3E}">
        <p14:creationId xmlns:p14="http://schemas.microsoft.com/office/powerpoint/2010/main" val="255376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96D0-2049-520B-FD49-AFB0C50E5BB5}"/>
              </a:ext>
            </a:extLst>
          </p:cNvPr>
          <p:cNvSpPr>
            <a:spLocks noGrp="1"/>
          </p:cNvSpPr>
          <p:nvPr>
            <p:ph type="title"/>
          </p:nvPr>
        </p:nvSpPr>
        <p:spPr>
          <a:xfrm>
            <a:off x="853440" y="1046480"/>
            <a:ext cx="3261965" cy="1158240"/>
          </a:xfrm>
        </p:spPr>
        <p:txBody>
          <a:bodyPr>
            <a:normAutofit/>
          </a:bodyPr>
          <a:lstStyle/>
          <a:p>
            <a:r>
              <a:rPr lang="en-US" sz="2400" b="1" u="sng" dirty="0">
                <a:latin typeface="Arial Rounded MT Bold" panose="020F0704030504030204" pitchFamily="34" charset="0"/>
              </a:rPr>
              <a:t>FEEDBACK TABLE</a:t>
            </a:r>
            <a:endParaRPr lang="en-IN" sz="2400" b="1" u="sng" dirty="0">
              <a:latin typeface="Arial Rounded MT Bold" panose="020F0704030504030204" pitchFamily="34" charset="0"/>
            </a:endParaRPr>
          </a:p>
        </p:txBody>
      </p:sp>
      <p:pic>
        <p:nvPicPr>
          <p:cNvPr id="4" name="Picture 3">
            <a:extLst>
              <a:ext uri="{FF2B5EF4-FFF2-40B4-BE49-F238E27FC236}">
                <a16:creationId xmlns:a16="http://schemas.microsoft.com/office/drawing/2014/main" id="{65550EE7-6C1B-9940-0372-536C9D10D110}"/>
              </a:ext>
            </a:extLst>
          </p:cNvPr>
          <p:cNvPicPr>
            <a:picLocks noChangeAspect="1"/>
          </p:cNvPicPr>
          <p:nvPr/>
        </p:nvPicPr>
        <p:blipFill>
          <a:blip r:embed="rId2"/>
          <a:stretch>
            <a:fillRect/>
          </a:stretch>
        </p:blipFill>
        <p:spPr>
          <a:xfrm>
            <a:off x="1117600" y="2059037"/>
            <a:ext cx="5210957" cy="3349065"/>
          </a:xfrm>
          <a:prstGeom prst="rect">
            <a:avLst/>
          </a:prstGeom>
        </p:spPr>
      </p:pic>
    </p:spTree>
    <p:extLst>
      <p:ext uri="{BB962C8B-B14F-4D97-AF65-F5344CB8AC3E}">
        <p14:creationId xmlns:p14="http://schemas.microsoft.com/office/powerpoint/2010/main" val="3609504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4E6B-9DC4-8722-36A1-660F51664449}"/>
              </a:ext>
            </a:extLst>
          </p:cNvPr>
          <p:cNvSpPr>
            <a:spLocks noGrp="1"/>
          </p:cNvSpPr>
          <p:nvPr>
            <p:ph type="title"/>
          </p:nvPr>
        </p:nvSpPr>
        <p:spPr>
          <a:xfrm>
            <a:off x="436880" y="609600"/>
            <a:ext cx="10830677" cy="1257300"/>
          </a:xfrm>
        </p:spPr>
        <p:txBody>
          <a:bodyPr>
            <a:normAutofit/>
          </a:bodyPr>
          <a:lstStyle/>
          <a:p>
            <a:r>
              <a:rPr lang="en-US" sz="2400" b="1" u="sng" dirty="0">
                <a:latin typeface="Arial Rounded MT Bold" panose="020F0704030504030204" pitchFamily="34" charset="0"/>
              </a:rPr>
              <a:t>SQL CODE FOR CREATING AND INSERTING INTO PAYMENT TABLE</a:t>
            </a:r>
            <a:endParaRPr lang="en-IN" sz="2400" dirty="0"/>
          </a:p>
        </p:txBody>
      </p:sp>
      <p:sp>
        <p:nvSpPr>
          <p:cNvPr id="6" name="TextBox 5">
            <a:extLst>
              <a:ext uri="{FF2B5EF4-FFF2-40B4-BE49-F238E27FC236}">
                <a16:creationId xmlns:a16="http://schemas.microsoft.com/office/drawing/2014/main" id="{7874ADC1-7103-6A9B-60DE-C0097BBAFEBF}"/>
              </a:ext>
            </a:extLst>
          </p:cNvPr>
          <p:cNvSpPr txBox="1"/>
          <p:nvPr/>
        </p:nvSpPr>
        <p:spPr>
          <a:xfrm>
            <a:off x="802640" y="1676400"/>
            <a:ext cx="10464917" cy="5262979"/>
          </a:xfrm>
          <a:prstGeom prst="rect">
            <a:avLst/>
          </a:prstGeom>
          <a:noFill/>
        </p:spPr>
        <p:txBody>
          <a:bodyPr wrap="square" rtlCol="0">
            <a:spAutoFit/>
          </a:bodyPr>
          <a:lstStyle/>
          <a:p>
            <a:r>
              <a:rPr lang="en-US" sz="1600" dirty="0"/>
              <a:t>CREATE TABLE PAYMENT( PAYMENT_ID VARCHAR(20), CASH INT, REQUEST_ID VARCHAR(10), TIME_OF_PAYMENT DATE, PRIMARY KEY(PAYMENT_ID), FOREIGN KEY(REQUEST_ID) REFERENCES TRIP);</a:t>
            </a:r>
          </a:p>
          <a:p>
            <a:endParaRPr lang="en-US" sz="1600" dirty="0"/>
          </a:p>
          <a:p>
            <a:r>
              <a:rPr lang="en-US" sz="1600" dirty="0"/>
              <a:t>INSERT INTO PAYMENT VALUES('P01', 0, 'R01','02-JAN-2022');</a:t>
            </a:r>
          </a:p>
          <a:p>
            <a:r>
              <a:rPr lang="en-US" sz="1600" dirty="0"/>
              <a:t>INSERT INTO PAYMENT VALUES('P02', 1, 'R02','03-JAN-2022');</a:t>
            </a:r>
          </a:p>
          <a:p>
            <a:r>
              <a:rPr lang="en-US" sz="1600" dirty="0"/>
              <a:t>INSERT INTO PAYMENT VALUES('P03', 0, 'R03','05-JAN-2022');</a:t>
            </a:r>
          </a:p>
          <a:p>
            <a:r>
              <a:rPr lang="en-US" sz="1600" dirty="0"/>
              <a:t>INSERT INTO PAYMENT VALUES('P04', 1, 'R04','06-JAN-2022');</a:t>
            </a:r>
          </a:p>
          <a:p>
            <a:r>
              <a:rPr lang="en-US" sz="1600" dirty="0"/>
              <a:t>INSERT INTO PAYMENT VALUES('P05', 0, 'R05','08-JAN-2022');</a:t>
            </a:r>
          </a:p>
          <a:p>
            <a:r>
              <a:rPr lang="en-US" sz="1600" dirty="0"/>
              <a:t>INSERT INTO PAYMENT VALUES('P06', 1, 'R06','08-JAN-2022');</a:t>
            </a:r>
          </a:p>
          <a:p>
            <a:r>
              <a:rPr lang="en-US" sz="1600" dirty="0"/>
              <a:t>INSERT INTO PAYMENT VALUES('P07', 0, 'R07','08-JAN-2022');</a:t>
            </a:r>
          </a:p>
          <a:p>
            <a:r>
              <a:rPr lang="en-US" sz="1600" dirty="0"/>
              <a:t>INSERT INTO PAYMENT VALUES('P08', 1, 'R08','12-JAN-2022');</a:t>
            </a:r>
          </a:p>
          <a:p>
            <a:r>
              <a:rPr lang="en-US" sz="1600" dirty="0"/>
              <a:t>INSERT INTO PAYMENT VALUES('P09', 0, 'R09','14-JAN-2022');</a:t>
            </a:r>
          </a:p>
          <a:p>
            <a:r>
              <a:rPr lang="en-US" sz="1600" dirty="0"/>
              <a:t>INSERT INTO PAYMENT VALUES('P10', 1, 'R10','14-JAN-2022');</a:t>
            </a:r>
          </a:p>
          <a:p>
            <a:r>
              <a:rPr lang="en-US" sz="1600" dirty="0"/>
              <a:t>INSERT INTO PAYMENT VALUES('P11', 1, 'R11','17-JAN-2022');</a:t>
            </a:r>
          </a:p>
          <a:p>
            <a:r>
              <a:rPr lang="en-US" sz="1600" dirty="0"/>
              <a:t>INSERT INTO PAYMENT VALUES('P12', 1, 'R12','18-JAN-2022');</a:t>
            </a:r>
          </a:p>
          <a:p>
            <a:r>
              <a:rPr lang="en-US" sz="1600" dirty="0"/>
              <a:t>INSERT INTO PAYMENT VALUES('P13', 0, 'R13','20-JAN-2022');</a:t>
            </a:r>
          </a:p>
          <a:p>
            <a:r>
              <a:rPr lang="en-US" sz="1600" dirty="0"/>
              <a:t>INSERT INTO PAYMENT VALUES('P14', 1, 'R14','20-JAN-2022');</a:t>
            </a:r>
          </a:p>
          <a:p>
            <a:r>
              <a:rPr lang="en-US" sz="1600" dirty="0"/>
              <a:t>INSERT INTO PAYMENT VALUES('P15', 0, 'R15','23-JAN-2022');</a:t>
            </a:r>
          </a:p>
          <a:p>
            <a:endParaRPr lang="en-US" sz="1600" dirty="0"/>
          </a:p>
          <a:p>
            <a:r>
              <a:rPr lang="en-US" sz="1600" dirty="0"/>
              <a:t>SELECT *</a:t>
            </a:r>
          </a:p>
          <a:p>
            <a:r>
              <a:rPr lang="en-US" sz="1600" dirty="0"/>
              <a:t>FROM PAYMENT;</a:t>
            </a:r>
            <a:endParaRPr lang="en-IN" sz="1600" dirty="0"/>
          </a:p>
        </p:txBody>
      </p:sp>
    </p:spTree>
    <p:extLst>
      <p:ext uri="{BB962C8B-B14F-4D97-AF65-F5344CB8AC3E}">
        <p14:creationId xmlns:p14="http://schemas.microsoft.com/office/powerpoint/2010/main" val="197481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2819-FC56-D5C6-7109-E8B42811D539}"/>
              </a:ext>
            </a:extLst>
          </p:cNvPr>
          <p:cNvSpPr>
            <a:spLocks noGrp="1"/>
          </p:cNvSpPr>
          <p:nvPr>
            <p:ph type="title"/>
          </p:nvPr>
        </p:nvSpPr>
        <p:spPr>
          <a:xfrm>
            <a:off x="822355" y="873760"/>
            <a:ext cx="2784445" cy="863600"/>
          </a:xfrm>
        </p:spPr>
        <p:txBody>
          <a:bodyPr>
            <a:normAutofit/>
          </a:bodyPr>
          <a:lstStyle/>
          <a:p>
            <a:r>
              <a:rPr lang="en-US" sz="2400" b="1" u="sng" dirty="0">
                <a:latin typeface="Arial Rounded MT Bold" panose="020F0704030504030204" pitchFamily="34" charset="0"/>
              </a:rPr>
              <a:t>PAYMENT TABLE</a:t>
            </a:r>
            <a:endParaRPr lang="en-IN" sz="2400" b="1" u="sng" dirty="0">
              <a:latin typeface="Arial Rounded MT Bold" panose="020F0704030504030204" pitchFamily="34" charset="0"/>
            </a:endParaRPr>
          </a:p>
        </p:txBody>
      </p:sp>
      <p:pic>
        <p:nvPicPr>
          <p:cNvPr id="4" name="Picture 3">
            <a:extLst>
              <a:ext uri="{FF2B5EF4-FFF2-40B4-BE49-F238E27FC236}">
                <a16:creationId xmlns:a16="http://schemas.microsoft.com/office/drawing/2014/main" id="{0B00B61A-C5CD-D344-FBA9-6CAAB7E189AE}"/>
              </a:ext>
            </a:extLst>
          </p:cNvPr>
          <p:cNvPicPr>
            <a:picLocks noChangeAspect="1"/>
          </p:cNvPicPr>
          <p:nvPr/>
        </p:nvPicPr>
        <p:blipFill>
          <a:blip r:embed="rId2"/>
          <a:stretch>
            <a:fillRect/>
          </a:stretch>
        </p:blipFill>
        <p:spPr>
          <a:xfrm>
            <a:off x="894080" y="1732191"/>
            <a:ext cx="5574204" cy="4252049"/>
          </a:xfrm>
          <a:prstGeom prst="rect">
            <a:avLst/>
          </a:prstGeom>
        </p:spPr>
      </p:pic>
    </p:spTree>
    <p:extLst>
      <p:ext uri="{BB962C8B-B14F-4D97-AF65-F5344CB8AC3E}">
        <p14:creationId xmlns:p14="http://schemas.microsoft.com/office/powerpoint/2010/main" val="4274051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92F6-58F1-D65D-0CB0-0C10E9FFC4E2}"/>
              </a:ext>
            </a:extLst>
          </p:cNvPr>
          <p:cNvSpPr>
            <a:spLocks noGrp="1"/>
          </p:cNvSpPr>
          <p:nvPr>
            <p:ph type="title"/>
          </p:nvPr>
        </p:nvSpPr>
        <p:spPr>
          <a:xfrm>
            <a:off x="456594" y="508000"/>
            <a:ext cx="11450926" cy="812800"/>
          </a:xfrm>
        </p:spPr>
        <p:txBody>
          <a:bodyPr>
            <a:normAutofit/>
          </a:bodyPr>
          <a:lstStyle/>
          <a:p>
            <a:r>
              <a:rPr lang="en-US" sz="2400" b="1" u="sng" dirty="0">
                <a:latin typeface="Arial Rounded MT Bold" panose="020F0704030504030204" pitchFamily="34" charset="0"/>
              </a:rPr>
              <a:t>SQL CODE FOR CREATING AND INSERTING INTO  CARD_PAYMENT TABLE</a:t>
            </a:r>
            <a:endParaRPr lang="en-IN" sz="2400" dirty="0"/>
          </a:p>
        </p:txBody>
      </p:sp>
      <p:sp>
        <p:nvSpPr>
          <p:cNvPr id="3" name="TextBox 2">
            <a:extLst>
              <a:ext uri="{FF2B5EF4-FFF2-40B4-BE49-F238E27FC236}">
                <a16:creationId xmlns:a16="http://schemas.microsoft.com/office/drawing/2014/main" id="{FE5C5ADB-709A-A144-875A-B11DF96184CD}"/>
              </a:ext>
            </a:extLst>
          </p:cNvPr>
          <p:cNvSpPr txBox="1"/>
          <p:nvPr/>
        </p:nvSpPr>
        <p:spPr>
          <a:xfrm>
            <a:off x="609599" y="1544321"/>
            <a:ext cx="11179277" cy="3139321"/>
          </a:xfrm>
          <a:prstGeom prst="rect">
            <a:avLst/>
          </a:prstGeom>
          <a:noFill/>
        </p:spPr>
        <p:txBody>
          <a:bodyPr wrap="square" rtlCol="0">
            <a:spAutoFit/>
          </a:bodyPr>
          <a:lstStyle/>
          <a:p>
            <a:r>
              <a:rPr lang="en-IN" dirty="0"/>
              <a:t>CREATE TABLE CARD_PAYMENT(CARD_NUM VARCHAR(10), FIRSTNAME VARCHAR(20),CARD_TYPE VARCHAR(20),LASTNAME VARCHAR(20), EXPIRY_DATE DATE, PAYMENT_ID VARCHAR(20), PRIMARY KEY (CARD_NUM), FOREIGN KEY(PAYMENT_ID) REFERENCES PAYMENT);</a:t>
            </a:r>
          </a:p>
          <a:p>
            <a:endParaRPr lang="en-IN" dirty="0"/>
          </a:p>
          <a:p>
            <a:r>
              <a:rPr lang="en-IN" dirty="0"/>
              <a:t>INSERT INTO CARD_PAYMENT VALUES('C101','SIDHARTH','NATH’,’VISA’,'15-07-2025','P01');</a:t>
            </a:r>
          </a:p>
          <a:p>
            <a:r>
              <a:rPr lang="en-IN" dirty="0"/>
              <a:t>INSERT INTO CARD_PAYMENT VALUES('C113','RAHUL','VEMULA’,’AMERICAN EXPRESS’,'22-08-2026','P13');</a:t>
            </a:r>
          </a:p>
          <a:p>
            <a:r>
              <a:rPr lang="en-IN" dirty="0"/>
              <a:t>INSERT INTO CARD_PAYMENT VALUES('C115','PRANAY','SUHAS’,’MASTERCARD’,'09-06-2026','P15');</a:t>
            </a:r>
          </a:p>
          <a:p>
            <a:endParaRPr lang="en-IN" dirty="0"/>
          </a:p>
          <a:p>
            <a:r>
              <a:rPr lang="en-IN" dirty="0"/>
              <a:t>SELECT *</a:t>
            </a:r>
          </a:p>
          <a:p>
            <a:r>
              <a:rPr lang="en-IN" dirty="0"/>
              <a:t>FROM CARD_PAYMENT;</a:t>
            </a:r>
          </a:p>
        </p:txBody>
      </p:sp>
      <p:sp>
        <p:nvSpPr>
          <p:cNvPr id="4" name="TextBox 3">
            <a:extLst>
              <a:ext uri="{FF2B5EF4-FFF2-40B4-BE49-F238E27FC236}">
                <a16:creationId xmlns:a16="http://schemas.microsoft.com/office/drawing/2014/main" id="{5B1A8A53-86D8-14CB-6B03-12F8FA08696F}"/>
              </a:ext>
            </a:extLst>
          </p:cNvPr>
          <p:cNvSpPr txBox="1"/>
          <p:nvPr/>
        </p:nvSpPr>
        <p:spPr>
          <a:xfrm>
            <a:off x="707169" y="4798606"/>
            <a:ext cx="3484880" cy="400110"/>
          </a:xfrm>
          <a:prstGeom prst="rect">
            <a:avLst/>
          </a:prstGeom>
          <a:noFill/>
        </p:spPr>
        <p:txBody>
          <a:bodyPr wrap="square" rtlCol="0">
            <a:spAutoFit/>
          </a:bodyPr>
          <a:lstStyle/>
          <a:p>
            <a:r>
              <a:rPr lang="en-US" sz="2000" b="1" u="sng" dirty="0">
                <a:latin typeface="Arial Rounded MT Bold" panose="020F0704030504030204" pitchFamily="34" charset="0"/>
              </a:rPr>
              <a:t>CARD_PAYMENT TABLE</a:t>
            </a:r>
            <a:endParaRPr lang="en-IN" sz="2000" b="1" u="sng" dirty="0">
              <a:latin typeface="Arial Rounded MT Bold" panose="020F0704030504030204" pitchFamily="34" charset="0"/>
            </a:endParaRPr>
          </a:p>
        </p:txBody>
      </p:sp>
      <p:pic>
        <p:nvPicPr>
          <p:cNvPr id="6" name="Picture 5">
            <a:extLst>
              <a:ext uri="{FF2B5EF4-FFF2-40B4-BE49-F238E27FC236}">
                <a16:creationId xmlns:a16="http://schemas.microsoft.com/office/drawing/2014/main" id="{BC557A80-FC17-777C-C0EC-2B2C285062E1}"/>
              </a:ext>
            </a:extLst>
          </p:cNvPr>
          <p:cNvPicPr>
            <a:picLocks noChangeAspect="1"/>
          </p:cNvPicPr>
          <p:nvPr/>
        </p:nvPicPr>
        <p:blipFill>
          <a:blip r:embed="rId2"/>
          <a:stretch>
            <a:fillRect/>
          </a:stretch>
        </p:blipFill>
        <p:spPr>
          <a:xfrm>
            <a:off x="1475283" y="5327674"/>
            <a:ext cx="6214098" cy="923835"/>
          </a:xfrm>
          <a:prstGeom prst="rect">
            <a:avLst/>
          </a:prstGeom>
        </p:spPr>
      </p:pic>
    </p:spTree>
    <p:extLst>
      <p:ext uri="{BB962C8B-B14F-4D97-AF65-F5344CB8AC3E}">
        <p14:creationId xmlns:p14="http://schemas.microsoft.com/office/powerpoint/2010/main" val="3168479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92F6-58F1-D65D-0CB0-0C10E9FFC4E2}"/>
              </a:ext>
            </a:extLst>
          </p:cNvPr>
          <p:cNvSpPr>
            <a:spLocks noGrp="1"/>
          </p:cNvSpPr>
          <p:nvPr>
            <p:ph type="title"/>
          </p:nvPr>
        </p:nvSpPr>
        <p:spPr>
          <a:xfrm>
            <a:off x="456594" y="508000"/>
            <a:ext cx="11450926" cy="812800"/>
          </a:xfrm>
        </p:spPr>
        <p:txBody>
          <a:bodyPr>
            <a:normAutofit/>
          </a:bodyPr>
          <a:lstStyle/>
          <a:p>
            <a:r>
              <a:rPr lang="en-US" sz="2400" b="1" u="sng" dirty="0">
                <a:latin typeface="Arial Rounded MT Bold" panose="020F0704030504030204" pitchFamily="34" charset="0"/>
              </a:rPr>
              <a:t>SQL CODE FOR CREATING AND INSERTING INTO  GIFT_CARD TABLE</a:t>
            </a:r>
            <a:endParaRPr lang="en-IN" sz="2400" dirty="0"/>
          </a:p>
        </p:txBody>
      </p:sp>
      <p:sp>
        <p:nvSpPr>
          <p:cNvPr id="3" name="TextBox 2">
            <a:extLst>
              <a:ext uri="{FF2B5EF4-FFF2-40B4-BE49-F238E27FC236}">
                <a16:creationId xmlns:a16="http://schemas.microsoft.com/office/drawing/2014/main" id="{FE5C5ADB-709A-A144-875A-B11DF96184CD}"/>
              </a:ext>
            </a:extLst>
          </p:cNvPr>
          <p:cNvSpPr txBox="1"/>
          <p:nvPr/>
        </p:nvSpPr>
        <p:spPr>
          <a:xfrm>
            <a:off x="609600" y="1544320"/>
            <a:ext cx="10901680" cy="2308324"/>
          </a:xfrm>
          <a:prstGeom prst="rect">
            <a:avLst/>
          </a:prstGeom>
          <a:noFill/>
        </p:spPr>
        <p:txBody>
          <a:bodyPr wrap="square" rtlCol="0">
            <a:spAutoFit/>
          </a:bodyPr>
          <a:lstStyle/>
          <a:p>
            <a:r>
              <a:rPr lang="en-US" dirty="0"/>
              <a:t>CREATE TABLE GIFT_CARD( CARD_NO VARCHAR(10), AMOUNT_IN_CARD NUMERIC, GEXPIRY_DATE DATE, PAYMENT_ID VARCHAR(20), PRIMARY KEY(CARD_NO), FOREIGN KEY(PAYMENT_ID) REFERENCES PAYMENT);</a:t>
            </a:r>
          </a:p>
          <a:p>
            <a:endParaRPr lang="en-US" dirty="0"/>
          </a:p>
          <a:p>
            <a:r>
              <a:rPr lang="en-US" dirty="0"/>
              <a:t>INSERT INTO GIFT_CARD VALUES('G101',980,'12-06-2023','P09’);</a:t>
            </a:r>
          </a:p>
          <a:p>
            <a:endParaRPr lang="en-US" dirty="0"/>
          </a:p>
          <a:p>
            <a:r>
              <a:rPr lang="en-US" dirty="0"/>
              <a:t>SELECT *</a:t>
            </a:r>
          </a:p>
          <a:p>
            <a:r>
              <a:rPr lang="en-US" dirty="0"/>
              <a:t>FROM GIFT_CARD;</a:t>
            </a:r>
          </a:p>
        </p:txBody>
      </p:sp>
      <p:sp>
        <p:nvSpPr>
          <p:cNvPr id="4" name="TextBox 3">
            <a:extLst>
              <a:ext uri="{FF2B5EF4-FFF2-40B4-BE49-F238E27FC236}">
                <a16:creationId xmlns:a16="http://schemas.microsoft.com/office/drawing/2014/main" id="{5B1A8A53-86D8-14CB-6B03-12F8FA08696F}"/>
              </a:ext>
            </a:extLst>
          </p:cNvPr>
          <p:cNvSpPr txBox="1"/>
          <p:nvPr/>
        </p:nvSpPr>
        <p:spPr>
          <a:xfrm>
            <a:off x="609600" y="3884555"/>
            <a:ext cx="3484880" cy="400110"/>
          </a:xfrm>
          <a:prstGeom prst="rect">
            <a:avLst/>
          </a:prstGeom>
          <a:noFill/>
        </p:spPr>
        <p:txBody>
          <a:bodyPr wrap="square" rtlCol="0">
            <a:spAutoFit/>
          </a:bodyPr>
          <a:lstStyle/>
          <a:p>
            <a:r>
              <a:rPr lang="en-US" sz="2000" b="1" u="sng" dirty="0">
                <a:latin typeface="Arial Rounded MT Bold" panose="020F0704030504030204" pitchFamily="34" charset="0"/>
              </a:rPr>
              <a:t>GIFT_CARD TABLE</a:t>
            </a:r>
            <a:endParaRPr lang="en-IN" sz="2000" b="1" u="sng" dirty="0">
              <a:latin typeface="Arial Rounded MT Bold" panose="020F0704030504030204" pitchFamily="34" charset="0"/>
            </a:endParaRPr>
          </a:p>
        </p:txBody>
      </p:sp>
      <p:pic>
        <p:nvPicPr>
          <p:cNvPr id="6" name="Picture 5">
            <a:extLst>
              <a:ext uri="{FF2B5EF4-FFF2-40B4-BE49-F238E27FC236}">
                <a16:creationId xmlns:a16="http://schemas.microsoft.com/office/drawing/2014/main" id="{006D5387-C1D9-645A-FD50-144BA95E500F}"/>
              </a:ext>
            </a:extLst>
          </p:cNvPr>
          <p:cNvPicPr>
            <a:picLocks noChangeAspect="1"/>
          </p:cNvPicPr>
          <p:nvPr/>
        </p:nvPicPr>
        <p:blipFill>
          <a:blip r:embed="rId2"/>
          <a:stretch>
            <a:fillRect/>
          </a:stretch>
        </p:blipFill>
        <p:spPr>
          <a:xfrm>
            <a:off x="609600" y="4545355"/>
            <a:ext cx="6626043" cy="731537"/>
          </a:xfrm>
          <a:prstGeom prst="rect">
            <a:avLst/>
          </a:prstGeom>
        </p:spPr>
      </p:pic>
    </p:spTree>
    <p:extLst>
      <p:ext uri="{BB962C8B-B14F-4D97-AF65-F5344CB8AC3E}">
        <p14:creationId xmlns:p14="http://schemas.microsoft.com/office/powerpoint/2010/main" val="799059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92F6-58F1-D65D-0CB0-0C10E9FFC4E2}"/>
              </a:ext>
            </a:extLst>
          </p:cNvPr>
          <p:cNvSpPr>
            <a:spLocks noGrp="1"/>
          </p:cNvSpPr>
          <p:nvPr>
            <p:ph type="title"/>
          </p:nvPr>
        </p:nvSpPr>
        <p:spPr>
          <a:xfrm>
            <a:off x="-111760" y="508000"/>
            <a:ext cx="11734800" cy="812800"/>
          </a:xfrm>
        </p:spPr>
        <p:txBody>
          <a:bodyPr>
            <a:normAutofit/>
          </a:bodyPr>
          <a:lstStyle/>
          <a:p>
            <a:r>
              <a:rPr lang="en-US" sz="2400" b="1" u="sng" dirty="0">
                <a:latin typeface="Arial Rounded MT Bold" panose="020F0704030504030204" pitchFamily="34" charset="0"/>
              </a:rPr>
              <a:t>SQL CODE FOR CREATING AND INSERTING INTO  UPI_APPS TABLE</a:t>
            </a:r>
            <a:endParaRPr lang="en-IN" sz="2400" dirty="0"/>
          </a:p>
        </p:txBody>
      </p:sp>
      <p:sp>
        <p:nvSpPr>
          <p:cNvPr id="3" name="TextBox 2">
            <a:extLst>
              <a:ext uri="{FF2B5EF4-FFF2-40B4-BE49-F238E27FC236}">
                <a16:creationId xmlns:a16="http://schemas.microsoft.com/office/drawing/2014/main" id="{FE5C5ADB-709A-A144-875A-B11DF96184CD}"/>
              </a:ext>
            </a:extLst>
          </p:cNvPr>
          <p:cNvSpPr txBox="1"/>
          <p:nvPr/>
        </p:nvSpPr>
        <p:spPr>
          <a:xfrm>
            <a:off x="609600" y="1544320"/>
            <a:ext cx="10901680" cy="2554545"/>
          </a:xfrm>
          <a:prstGeom prst="rect">
            <a:avLst/>
          </a:prstGeom>
          <a:noFill/>
        </p:spPr>
        <p:txBody>
          <a:bodyPr wrap="square" rtlCol="0">
            <a:spAutoFit/>
          </a:bodyPr>
          <a:lstStyle/>
          <a:p>
            <a:r>
              <a:rPr lang="en-IN" sz="1600" dirty="0"/>
              <a:t>CREATE TABLE UPI_APPS(TRANSACTION_ID VARCHAR(20), UPI_ID VARCHAR(10), PAYMENT_ID VARCHAR(20), PRIMARY KEY(TRANSACTION_ID), FOREIGN KEY(PAYMENT_ID) REFERENCES PAYMENT);</a:t>
            </a:r>
          </a:p>
          <a:p>
            <a:endParaRPr lang="en-IN" sz="1600" dirty="0"/>
          </a:p>
          <a:p>
            <a:r>
              <a:rPr lang="en-IN" sz="1600" dirty="0"/>
              <a:t>SELECT *</a:t>
            </a:r>
          </a:p>
          <a:p>
            <a:r>
              <a:rPr lang="en-IN" sz="1600" dirty="0"/>
              <a:t>FROM UPI_APPS;</a:t>
            </a:r>
          </a:p>
          <a:p>
            <a:endParaRPr lang="en-IN" sz="1600" dirty="0"/>
          </a:p>
          <a:p>
            <a:r>
              <a:rPr lang="en-IN" sz="1600" dirty="0"/>
              <a:t>INSERT INTO UPI_APPS VALUES('TNT01','SUP@SBI','P03');</a:t>
            </a:r>
          </a:p>
          <a:p>
            <a:r>
              <a:rPr lang="en-IN" sz="1600" dirty="0"/>
              <a:t>INSERT INTO UPI_APPS VALUES('TNT05','VISHNU@KOT','P05');</a:t>
            </a:r>
          </a:p>
          <a:p>
            <a:r>
              <a:rPr lang="en-IN" sz="1600" dirty="0"/>
              <a:t>INSERT INTO UPI_APPS VALUES('TNT07','ANURAG@SBI','P07');</a:t>
            </a:r>
          </a:p>
          <a:p>
            <a:r>
              <a:rPr lang="en-IN" sz="1600" dirty="0"/>
              <a:t>INSERT INTO UPI_APPS VALUES('TNT09','CHARAN@SBI','P02');</a:t>
            </a:r>
          </a:p>
        </p:txBody>
      </p:sp>
      <p:sp>
        <p:nvSpPr>
          <p:cNvPr id="4" name="TextBox 3">
            <a:extLst>
              <a:ext uri="{FF2B5EF4-FFF2-40B4-BE49-F238E27FC236}">
                <a16:creationId xmlns:a16="http://schemas.microsoft.com/office/drawing/2014/main" id="{5B1A8A53-86D8-14CB-6B03-12F8FA08696F}"/>
              </a:ext>
            </a:extLst>
          </p:cNvPr>
          <p:cNvSpPr txBox="1"/>
          <p:nvPr/>
        </p:nvSpPr>
        <p:spPr>
          <a:xfrm>
            <a:off x="609600" y="4322385"/>
            <a:ext cx="3484880" cy="400110"/>
          </a:xfrm>
          <a:prstGeom prst="rect">
            <a:avLst/>
          </a:prstGeom>
          <a:noFill/>
        </p:spPr>
        <p:txBody>
          <a:bodyPr wrap="square" rtlCol="0">
            <a:spAutoFit/>
          </a:bodyPr>
          <a:lstStyle/>
          <a:p>
            <a:r>
              <a:rPr lang="en-US" sz="2000" b="1" u="sng" dirty="0">
                <a:latin typeface="Arial Rounded MT Bold" panose="020F0704030504030204" pitchFamily="34" charset="0"/>
              </a:rPr>
              <a:t>UPI_APPS TABLE</a:t>
            </a:r>
            <a:endParaRPr lang="en-IN" sz="2000" b="1" u="sng" dirty="0">
              <a:latin typeface="Arial Rounded MT Bold" panose="020F0704030504030204" pitchFamily="34" charset="0"/>
            </a:endParaRPr>
          </a:p>
        </p:txBody>
      </p:sp>
      <p:pic>
        <p:nvPicPr>
          <p:cNvPr id="6" name="Picture 5">
            <a:extLst>
              <a:ext uri="{FF2B5EF4-FFF2-40B4-BE49-F238E27FC236}">
                <a16:creationId xmlns:a16="http://schemas.microsoft.com/office/drawing/2014/main" id="{33DEE7B6-A808-56AD-FE9E-E66A57C79B8F}"/>
              </a:ext>
            </a:extLst>
          </p:cNvPr>
          <p:cNvPicPr>
            <a:picLocks noChangeAspect="1"/>
          </p:cNvPicPr>
          <p:nvPr/>
        </p:nvPicPr>
        <p:blipFill>
          <a:blip r:embed="rId2"/>
          <a:stretch>
            <a:fillRect/>
          </a:stretch>
        </p:blipFill>
        <p:spPr>
          <a:xfrm>
            <a:off x="609600" y="4722495"/>
            <a:ext cx="4121046" cy="1377297"/>
          </a:xfrm>
          <a:prstGeom prst="rect">
            <a:avLst/>
          </a:prstGeom>
        </p:spPr>
      </p:pic>
    </p:spTree>
    <p:extLst>
      <p:ext uri="{BB962C8B-B14F-4D97-AF65-F5344CB8AC3E}">
        <p14:creationId xmlns:p14="http://schemas.microsoft.com/office/powerpoint/2010/main" val="783000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9119" y="1302009"/>
            <a:ext cx="10353762" cy="3714749"/>
          </a:xfrm>
        </p:spPr>
        <p:txBody>
          <a:bodyPr/>
          <a:lstStyle/>
          <a:p>
            <a:r>
              <a:rPr lang="en-IN" sz="1800" dirty="0">
                <a:latin typeface="Arial" panose="020B0604020202020204" pitchFamily="34" charset="0"/>
                <a:cs typeface="Arial" panose="020B0604020202020204" pitchFamily="34" charset="0"/>
              </a:rPr>
              <a:t>List out the users who have made payment on cash mode.</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USER_ID</a:t>
            </a:r>
          </a:p>
          <a:p>
            <a:pPr marL="36900" indent="0">
              <a:buNone/>
            </a:pPr>
            <a:r>
              <a:rPr lang="en-US" sz="1600" dirty="0">
                <a:latin typeface="Arial" panose="020B0604020202020204" pitchFamily="34" charset="0"/>
                <a:cs typeface="Arial" panose="020B0604020202020204" pitchFamily="34" charset="0"/>
              </a:rPr>
              <a:t>	FROM REQUESTS NATURAL JOIN (SELECT *</a:t>
            </a:r>
          </a:p>
          <a:p>
            <a:pPr marL="36900" indent="0">
              <a:buNone/>
            </a:pPr>
            <a:r>
              <a:rPr lang="en-US" sz="1600" dirty="0">
                <a:latin typeface="Arial" panose="020B0604020202020204" pitchFamily="34" charset="0"/>
                <a:cs typeface="Arial" panose="020B0604020202020204" pitchFamily="34" charset="0"/>
              </a:rPr>
              <a:t>                             FROM PAYMENT NATURAL JOIN TRIP</a:t>
            </a:r>
          </a:p>
          <a:p>
            <a:pPr marL="36900" indent="0">
              <a:buNone/>
            </a:pPr>
            <a:r>
              <a:rPr lang="en-US" sz="1600" dirty="0">
                <a:latin typeface="Arial" panose="020B0604020202020204" pitchFamily="34" charset="0"/>
                <a:cs typeface="Arial" panose="020B0604020202020204" pitchFamily="34" charset="0"/>
              </a:rPr>
              <a:t>                              WHERE CASH=1);</a:t>
            </a:r>
          </a:p>
          <a:p>
            <a:pPr marL="36900" indent="0">
              <a:buNone/>
            </a:pPr>
            <a:r>
              <a:rPr lang="en-US" sz="1600" u="sng" dirty="0">
                <a:latin typeface="Arial" panose="020B0604020202020204" pitchFamily="34" charset="0"/>
                <a:cs typeface="Arial" panose="020B0604020202020204" pitchFamily="34" charset="0"/>
              </a:rPr>
              <a:t>OUTPUT:</a:t>
            </a:r>
          </a:p>
          <a:p>
            <a:pPr marL="36900" indent="0">
              <a:buNone/>
            </a:pPr>
            <a:endParaRPr lang="en-IN" sz="1600" u="sng"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C7A905C-1E44-C96D-6162-47B016B1A77C}"/>
              </a:ext>
            </a:extLst>
          </p:cNvPr>
          <p:cNvPicPr>
            <a:picLocks noChangeAspect="1"/>
          </p:cNvPicPr>
          <p:nvPr/>
        </p:nvPicPr>
        <p:blipFill>
          <a:blip r:embed="rId2"/>
          <a:stretch>
            <a:fillRect/>
          </a:stretch>
        </p:blipFill>
        <p:spPr>
          <a:xfrm>
            <a:off x="2137531" y="4184468"/>
            <a:ext cx="769687" cy="1767993"/>
          </a:xfrm>
          <a:prstGeom prst="rect">
            <a:avLst/>
          </a:prstGeom>
        </p:spPr>
      </p:pic>
    </p:spTree>
    <p:extLst>
      <p:ext uri="{BB962C8B-B14F-4D97-AF65-F5344CB8AC3E}">
        <p14:creationId xmlns:p14="http://schemas.microsoft.com/office/powerpoint/2010/main" val="1364705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lstStyle/>
          <a:p>
            <a:r>
              <a:rPr lang="en-IN" sz="1800" dirty="0">
                <a:latin typeface="Arial" panose="020B0604020202020204" pitchFamily="34" charset="0"/>
                <a:cs typeface="Arial" panose="020B0604020202020204" pitchFamily="34" charset="0"/>
              </a:rPr>
              <a:t>List out the drivers who have rating above 4.</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DRIVER_ID,FIRST_NAME,LAST_NAME</a:t>
            </a:r>
          </a:p>
          <a:p>
            <a:pPr marL="36900" indent="0">
              <a:buNone/>
            </a:pPr>
            <a:r>
              <a:rPr lang="en-US" sz="1600" dirty="0">
                <a:latin typeface="Arial" panose="020B0604020202020204" pitchFamily="34" charset="0"/>
                <a:cs typeface="Arial" panose="020B0604020202020204" pitchFamily="34" charset="0"/>
              </a:rPr>
              <a:t>	FROM DRIVER</a:t>
            </a:r>
          </a:p>
          <a:p>
            <a:pPr marL="36900" indent="0">
              <a:buNone/>
            </a:pPr>
            <a:r>
              <a:rPr lang="en-US" sz="1600" dirty="0">
                <a:latin typeface="Arial" panose="020B0604020202020204" pitchFamily="34" charset="0"/>
                <a:cs typeface="Arial" panose="020B0604020202020204" pitchFamily="34" charset="0"/>
              </a:rPr>
              <a:t>	WHERE RATING&gt;4</a:t>
            </a:r>
            <a:endParaRPr lang="en-US" sz="1600" u="sng" dirty="0">
              <a:latin typeface="Arial" panose="020B0604020202020204" pitchFamily="34" charset="0"/>
              <a:cs typeface="Arial" panose="020B0604020202020204" pitchFamily="34" charset="0"/>
            </a:endParaRPr>
          </a:p>
          <a:p>
            <a:pPr marL="36900" indent="0">
              <a:buNone/>
            </a:pPr>
            <a:r>
              <a:rPr lang="en-IN" sz="1600" u="sng" dirty="0">
                <a:latin typeface="Arial" panose="020B0604020202020204" pitchFamily="34" charset="0"/>
                <a:cs typeface="Arial" panose="020B0604020202020204" pitchFamily="34" charset="0"/>
              </a:rPr>
              <a:t>OUTPUT:</a:t>
            </a:r>
          </a:p>
        </p:txBody>
      </p:sp>
      <p:pic>
        <p:nvPicPr>
          <p:cNvPr id="6" name="Picture 5">
            <a:extLst>
              <a:ext uri="{FF2B5EF4-FFF2-40B4-BE49-F238E27FC236}">
                <a16:creationId xmlns:a16="http://schemas.microsoft.com/office/drawing/2014/main" id="{3265DBF3-BF26-B329-5C9C-6EE06817FC77}"/>
              </a:ext>
            </a:extLst>
          </p:cNvPr>
          <p:cNvPicPr>
            <a:picLocks noChangeAspect="1"/>
          </p:cNvPicPr>
          <p:nvPr/>
        </p:nvPicPr>
        <p:blipFill>
          <a:blip r:embed="rId2"/>
          <a:stretch>
            <a:fillRect/>
          </a:stretch>
        </p:blipFill>
        <p:spPr>
          <a:xfrm>
            <a:off x="2206387" y="3827554"/>
            <a:ext cx="3397296" cy="1196532"/>
          </a:xfrm>
          <a:prstGeom prst="rect">
            <a:avLst/>
          </a:prstGeom>
        </p:spPr>
      </p:pic>
    </p:spTree>
    <p:extLst>
      <p:ext uri="{BB962C8B-B14F-4D97-AF65-F5344CB8AC3E}">
        <p14:creationId xmlns:p14="http://schemas.microsoft.com/office/powerpoint/2010/main" val="1415838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lstStyle/>
          <a:p>
            <a:r>
              <a:rPr lang="en-IN" sz="1800" dirty="0">
                <a:latin typeface="Arial" panose="020B0604020202020204" pitchFamily="34" charset="0"/>
                <a:cs typeface="Arial" panose="020B0604020202020204" pitchFamily="34" charset="0"/>
              </a:rPr>
              <a:t>At the moment which driver is available for booking.</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DRIVER_ID,FIRST_NAME,LAST_NAME</a:t>
            </a:r>
          </a:p>
          <a:p>
            <a:pPr marL="36900" indent="0">
              <a:buNone/>
            </a:pPr>
            <a:r>
              <a:rPr lang="en-US" sz="1600" dirty="0">
                <a:latin typeface="Arial" panose="020B0604020202020204" pitchFamily="34" charset="0"/>
                <a:cs typeface="Arial" panose="020B0604020202020204" pitchFamily="34" charset="0"/>
              </a:rPr>
              <a:t>	FROM DRIVER</a:t>
            </a:r>
          </a:p>
          <a:p>
            <a:pPr marL="36900" indent="0">
              <a:buNone/>
            </a:pPr>
            <a:r>
              <a:rPr lang="en-US" sz="1600" dirty="0">
                <a:latin typeface="Arial" panose="020B0604020202020204" pitchFamily="34" charset="0"/>
                <a:cs typeface="Arial" panose="020B0604020202020204" pitchFamily="34" charset="0"/>
              </a:rPr>
              <a:t>	WHERE AVAILABLE_STATUS=1;</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5" name="Picture 4">
            <a:extLst>
              <a:ext uri="{FF2B5EF4-FFF2-40B4-BE49-F238E27FC236}">
                <a16:creationId xmlns:a16="http://schemas.microsoft.com/office/drawing/2014/main" id="{E38107DF-A3B6-60E6-E2DC-1CDF88F304D7}"/>
              </a:ext>
            </a:extLst>
          </p:cNvPr>
          <p:cNvPicPr>
            <a:picLocks noChangeAspect="1"/>
          </p:cNvPicPr>
          <p:nvPr/>
        </p:nvPicPr>
        <p:blipFill>
          <a:blip r:embed="rId2"/>
          <a:stretch>
            <a:fillRect/>
          </a:stretch>
        </p:blipFill>
        <p:spPr>
          <a:xfrm>
            <a:off x="2079282" y="3833559"/>
            <a:ext cx="2805248" cy="1354857"/>
          </a:xfrm>
          <a:prstGeom prst="rect">
            <a:avLst/>
          </a:prstGeom>
        </p:spPr>
      </p:pic>
    </p:spTree>
    <p:extLst>
      <p:ext uri="{BB962C8B-B14F-4D97-AF65-F5344CB8AC3E}">
        <p14:creationId xmlns:p14="http://schemas.microsoft.com/office/powerpoint/2010/main" val="3297272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fontScale="92500" lnSpcReduction="10000"/>
          </a:bodyPr>
          <a:lstStyle/>
          <a:p>
            <a:r>
              <a:rPr lang="en-IN" sz="1800" dirty="0">
                <a:latin typeface="Arial" panose="020B0604020202020204" pitchFamily="34" charset="0"/>
                <a:cs typeface="Arial" panose="020B0604020202020204" pitchFamily="34" charset="0"/>
              </a:rPr>
              <a:t>List out the users who have requested  trip for most of the times.</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USER_ID,X AS NUMBER_OF_REQUESTS</a:t>
            </a:r>
          </a:p>
          <a:p>
            <a:pPr marL="36900" indent="0">
              <a:buNone/>
            </a:pPr>
            <a:r>
              <a:rPr lang="en-US" sz="1600" dirty="0">
                <a:latin typeface="Arial" panose="020B0604020202020204" pitchFamily="34" charset="0"/>
                <a:cs typeface="Arial" panose="020B0604020202020204" pitchFamily="34" charset="0"/>
              </a:rPr>
              <a:t>	FROM (SELECT COUNT(USER_ID) AS X,USER_ID</a:t>
            </a:r>
          </a:p>
          <a:p>
            <a:pPr marL="36900" indent="0">
              <a:buNone/>
            </a:pPr>
            <a:r>
              <a:rPr lang="en-US" sz="1600" dirty="0">
                <a:latin typeface="Arial" panose="020B0604020202020204" pitchFamily="34" charset="0"/>
                <a:cs typeface="Arial" panose="020B0604020202020204" pitchFamily="34" charset="0"/>
              </a:rPr>
              <a:t>       FROM REQUESTS</a:t>
            </a:r>
          </a:p>
          <a:p>
            <a:pPr marL="36900" indent="0">
              <a:buNone/>
            </a:pPr>
            <a:r>
              <a:rPr lang="en-US" sz="1600" dirty="0">
                <a:latin typeface="Arial" panose="020B0604020202020204" pitchFamily="34" charset="0"/>
                <a:cs typeface="Arial" panose="020B0604020202020204" pitchFamily="34" charset="0"/>
              </a:rPr>
              <a:t>       GROUP BY USER_ID)</a:t>
            </a:r>
          </a:p>
          <a:p>
            <a:pPr marL="36900" indent="0">
              <a:buNone/>
            </a:pPr>
            <a:r>
              <a:rPr lang="en-US" sz="1600" dirty="0">
                <a:latin typeface="Arial" panose="020B0604020202020204" pitchFamily="34" charset="0"/>
                <a:cs typeface="Arial" panose="020B0604020202020204" pitchFamily="34" charset="0"/>
              </a:rPr>
              <a:t>	WHERE X=(SELECT MAX(COUNT(USER_ID)) </a:t>
            </a:r>
          </a:p>
          <a:p>
            <a:pPr marL="36900" indent="0">
              <a:buNone/>
            </a:pPr>
            <a:r>
              <a:rPr lang="en-US" sz="1600" dirty="0">
                <a:latin typeface="Arial" panose="020B0604020202020204" pitchFamily="34" charset="0"/>
                <a:cs typeface="Arial" panose="020B0604020202020204" pitchFamily="34" charset="0"/>
              </a:rPr>
              <a:t>       FROM REQUESTS</a:t>
            </a:r>
          </a:p>
          <a:p>
            <a:pPr marL="36900" indent="0">
              <a:buNone/>
            </a:pPr>
            <a:r>
              <a:rPr lang="en-US" sz="1600" dirty="0">
                <a:latin typeface="Arial" panose="020B0604020202020204" pitchFamily="34" charset="0"/>
                <a:cs typeface="Arial" panose="020B0604020202020204" pitchFamily="34" charset="0"/>
              </a:rPr>
              <a:t>       GROUP BY USER_ID);</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6" name="Picture 5">
            <a:extLst>
              <a:ext uri="{FF2B5EF4-FFF2-40B4-BE49-F238E27FC236}">
                <a16:creationId xmlns:a16="http://schemas.microsoft.com/office/drawing/2014/main" id="{D889BF07-82E8-CE83-D3C3-4D2EE74F1E4C}"/>
              </a:ext>
            </a:extLst>
          </p:cNvPr>
          <p:cNvPicPr>
            <a:picLocks noChangeAspect="1"/>
          </p:cNvPicPr>
          <p:nvPr/>
        </p:nvPicPr>
        <p:blipFill>
          <a:blip r:embed="rId2"/>
          <a:stretch>
            <a:fillRect/>
          </a:stretch>
        </p:blipFill>
        <p:spPr>
          <a:xfrm>
            <a:off x="1989428" y="5039682"/>
            <a:ext cx="2627737" cy="426889"/>
          </a:xfrm>
          <a:prstGeom prst="rect">
            <a:avLst/>
          </a:prstGeom>
        </p:spPr>
      </p:pic>
    </p:spTree>
    <p:extLst>
      <p:ext uri="{BB962C8B-B14F-4D97-AF65-F5344CB8AC3E}">
        <p14:creationId xmlns:p14="http://schemas.microsoft.com/office/powerpoint/2010/main" val="2702147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64E1-651C-9BE3-EF1F-E0AC93A2A476}"/>
              </a:ext>
            </a:extLst>
          </p:cNvPr>
          <p:cNvSpPr>
            <a:spLocks noGrp="1"/>
          </p:cNvSpPr>
          <p:nvPr>
            <p:ph type="title"/>
          </p:nvPr>
        </p:nvSpPr>
        <p:spPr>
          <a:xfrm>
            <a:off x="913795" y="609600"/>
            <a:ext cx="10273609" cy="873967"/>
          </a:xfrm>
        </p:spPr>
        <p:txBody>
          <a:bodyPr>
            <a:normAutofit/>
          </a:bodyPr>
          <a:lstStyle/>
          <a:p>
            <a:r>
              <a:rPr lang="en-IN" sz="2800" b="1" u="sng" dirty="0">
                <a:latin typeface="Arial Rounded MT Bold" panose="020F0704030504030204" pitchFamily="34" charset="0"/>
              </a:rPr>
              <a:t>ENTITY RELATIONSHIP MODEL</a:t>
            </a:r>
          </a:p>
        </p:txBody>
      </p:sp>
      <p:pic>
        <p:nvPicPr>
          <p:cNvPr id="5" name="Content Placeholder 4">
            <a:extLst>
              <a:ext uri="{FF2B5EF4-FFF2-40B4-BE49-F238E27FC236}">
                <a16:creationId xmlns:a16="http://schemas.microsoft.com/office/drawing/2014/main" id="{3A46957F-E5AD-DF48-2E1D-6967C1D0A77F}"/>
              </a:ext>
            </a:extLst>
          </p:cNvPr>
          <p:cNvPicPr>
            <a:picLocks noGrp="1" noChangeAspect="1"/>
          </p:cNvPicPr>
          <p:nvPr>
            <p:ph idx="1"/>
          </p:nvPr>
        </p:nvPicPr>
        <p:blipFill>
          <a:blip r:embed="rId2"/>
          <a:stretch>
            <a:fillRect/>
          </a:stretch>
        </p:blipFill>
        <p:spPr>
          <a:xfrm>
            <a:off x="1527109" y="1679510"/>
            <a:ext cx="9492344" cy="4226768"/>
          </a:xfrm>
        </p:spPr>
      </p:pic>
    </p:spTree>
    <p:extLst>
      <p:ext uri="{BB962C8B-B14F-4D97-AF65-F5344CB8AC3E}">
        <p14:creationId xmlns:p14="http://schemas.microsoft.com/office/powerpoint/2010/main" val="4237195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a:bodyPr>
          <a:lstStyle/>
          <a:p>
            <a:r>
              <a:rPr lang="en-IN" sz="1800" dirty="0">
                <a:latin typeface="Arial" panose="020B0604020202020204" pitchFamily="34" charset="0"/>
                <a:cs typeface="Arial" panose="020B0604020202020204" pitchFamily="34" charset="0"/>
              </a:rPr>
              <a:t>How many trips are done on the date 08-JAN-2022.</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COUNT(REQUEST_ID)</a:t>
            </a:r>
          </a:p>
          <a:p>
            <a:pPr marL="36900" indent="0">
              <a:buNone/>
            </a:pPr>
            <a:r>
              <a:rPr lang="en-US" sz="1600" dirty="0">
                <a:latin typeface="Arial" panose="020B0604020202020204" pitchFamily="34" charset="0"/>
                <a:cs typeface="Arial" panose="020B0604020202020204" pitchFamily="34" charset="0"/>
              </a:rPr>
              <a:t>	FROM TRIP</a:t>
            </a:r>
          </a:p>
          <a:p>
            <a:pPr marL="36900" indent="0">
              <a:buNone/>
            </a:pPr>
            <a:r>
              <a:rPr lang="en-US" sz="1600" dirty="0">
                <a:latin typeface="Arial" panose="020B0604020202020204" pitchFamily="34" charset="0"/>
                <a:cs typeface="Arial" panose="020B0604020202020204" pitchFamily="34" charset="0"/>
              </a:rPr>
              <a:t>	WHERE DATE_OD_BOOKING='08 JAN 2022’</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5" name="Picture 4">
            <a:extLst>
              <a:ext uri="{FF2B5EF4-FFF2-40B4-BE49-F238E27FC236}">
                <a16:creationId xmlns:a16="http://schemas.microsoft.com/office/drawing/2014/main" id="{CE3B92AE-8352-B154-D411-D7E0D73D0A93}"/>
              </a:ext>
            </a:extLst>
          </p:cNvPr>
          <p:cNvPicPr>
            <a:picLocks noChangeAspect="1"/>
          </p:cNvPicPr>
          <p:nvPr/>
        </p:nvPicPr>
        <p:blipFill>
          <a:blip r:embed="rId2"/>
          <a:stretch>
            <a:fillRect/>
          </a:stretch>
        </p:blipFill>
        <p:spPr>
          <a:xfrm>
            <a:off x="1703719" y="3806040"/>
            <a:ext cx="1879235" cy="501841"/>
          </a:xfrm>
          <a:prstGeom prst="rect">
            <a:avLst/>
          </a:prstGeom>
        </p:spPr>
      </p:pic>
    </p:spTree>
    <p:extLst>
      <p:ext uri="{BB962C8B-B14F-4D97-AF65-F5344CB8AC3E}">
        <p14:creationId xmlns:p14="http://schemas.microsoft.com/office/powerpoint/2010/main" val="3445105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a:bodyPr>
          <a:lstStyle/>
          <a:p>
            <a:r>
              <a:rPr lang="en-IN" sz="1800" dirty="0">
                <a:latin typeface="Arial" panose="020B0604020202020204" pitchFamily="34" charset="0"/>
                <a:cs typeface="Arial" panose="020B0604020202020204" pitchFamily="34" charset="0"/>
              </a:rPr>
              <a:t>What is the Rate per kilo meter of each vehicle in uber.</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TYPE,RATE_PER_KILOMETER </a:t>
            </a:r>
          </a:p>
          <a:p>
            <a:pPr marL="36900" indent="0">
              <a:buNone/>
            </a:pPr>
            <a:r>
              <a:rPr lang="en-US" sz="1600" dirty="0">
                <a:latin typeface="Arial" panose="020B0604020202020204" pitchFamily="34" charset="0"/>
                <a:cs typeface="Arial" panose="020B0604020202020204" pitchFamily="34" charset="0"/>
              </a:rPr>
              <a:t>	FROM VEHICLE_TYPE;</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6" name="Picture 5">
            <a:extLst>
              <a:ext uri="{FF2B5EF4-FFF2-40B4-BE49-F238E27FC236}">
                <a16:creationId xmlns:a16="http://schemas.microsoft.com/office/drawing/2014/main" id="{FC55B3AC-00F8-3534-801C-6834CFC5BCA8}"/>
              </a:ext>
            </a:extLst>
          </p:cNvPr>
          <p:cNvPicPr>
            <a:picLocks noChangeAspect="1"/>
          </p:cNvPicPr>
          <p:nvPr/>
        </p:nvPicPr>
        <p:blipFill>
          <a:blip r:embed="rId2"/>
          <a:stretch>
            <a:fillRect/>
          </a:stretch>
        </p:blipFill>
        <p:spPr>
          <a:xfrm>
            <a:off x="2371527" y="3370200"/>
            <a:ext cx="2704326" cy="1122127"/>
          </a:xfrm>
          <a:prstGeom prst="rect">
            <a:avLst/>
          </a:prstGeom>
        </p:spPr>
      </p:pic>
    </p:spTree>
    <p:extLst>
      <p:ext uri="{BB962C8B-B14F-4D97-AF65-F5344CB8AC3E}">
        <p14:creationId xmlns:p14="http://schemas.microsoft.com/office/powerpoint/2010/main" val="3612297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a:bodyPr>
          <a:lstStyle/>
          <a:p>
            <a:r>
              <a:rPr lang="en-IN" sz="1800" dirty="0">
                <a:latin typeface="Arial" panose="020B0604020202020204" pitchFamily="34" charset="0"/>
                <a:cs typeface="Arial" panose="020B0604020202020204" pitchFamily="34" charset="0"/>
              </a:rPr>
              <a:t>List out the female drivers in the Uber database.</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DRIVER_ID,FIRST_NAME,LAST_NAME</a:t>
            </a:r>
          </a:p>
          <a:p>
            <a:pPr marL="36900" indent="0">
              <a:buNone/>
            </a:pPr>
            <a:r>
              <a:rPr lang="en-US" sz="1600" dirty="0">
                <a:latin typeface="Arial" panose="020B0604020202020204" pitchFamily="34" charset="0"/>
                <a:cs typeface="Arial" panose="020B0604020202020204" pitchFamily="34" charset="0"/>
              </a:rPr>
              <a:t>	FROM DRIVER</a:t>
            </a:r>
          </a:p>
          <a:p>
            <a:pPr marL="36900" indent="0">
              <a:buNone/>
            </a:pPr>
            <a:r>
              <a:rPr lang="en-US" sz="1600" dirty="0">
                <a:latin typeface="Arial" panose="020B0604020202020204" pitchFamily="34" charset="0"/>
                <a:cs typeface="Arial" panose="020B0604020202020204" pitchFamily="34" charset="0"/>
              </a:rPr>
              <a:t>	WHERE GENDER=‘F’;</a:t>
            </a:r>
          </a:p>
          <a:p>
            <a:pPr marL="36900" indent="0">
              <a:buNone/>
            </a:pPr>
            <a:r>
              <a:rPr lang="en-IN" sz="1600" u="sng" dirty="0">
                <a:latin typeface="Arial" panose="020B0604020202020204" pitchFamily="34" charset="0"/>
                <a:cs typeface="Arial" panose="020B0604020202020204" pitchFamily="34" charset="0"/>
              </a:rPr>
              <a:t>OUTPUT:	</a:t>
            </a:r>
          </a:p>
          <a:p>
            <a:pPr marL="36900" indent="0">
              <a:buNone/>
            </a:pPr>
            <a:endParaRPr lang="en-IN" sz="1600" u="sng"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23853D-29CE-F8E9-CE73-C6E36D78B007}"/>
              </a:ext>
            </a:extLst>
          </p:cNvPr>
          <p:cNvPicPr>
            <a:picLocks noChangeAspect="1"/>
          </p:cNvPicPr>
          <p:nvPr/>
        </p:nvPicPr>
        <p:blipFill>
          <a:blip r:embed="rId2"/>
          <a:stretch>
            <a:fillRect/>
          </a:stretch>
        </p:blipFill>
        <p:spPr>
          <a:xfrm>
            <a:off x="1977983" y="3911080"/>
            <a:ext cx="3713798" cy="984380"/>
          </a:xfrm>
          <a:prstGeom prst="rect">
            <a:avLst/>
          </a:prstGeom>
        </p:spPr>
      </p:pic>
    </p:spTree>
    <p:extLst>
      <p:ext uri="{BB962C8B-B14F-4D97-AF65-F5344CB8AC3E}">
        <p14:creationId xmlns:p14="http://schemas.microsoft.com/office/powerpoint/2010/main" val="797696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0399-552F-FDB8-E59E-EED8BFACC2C8}"/>
              </a:ext>
            </a:extLst>
          </p:cNvPr>
          <p:cNvSpPr>
            <a:spLocks noGrp="1"/>
          </p:cNvSpPr>
          <p:nvPr>
            <p:ph type="ctrTitle"/>
          </p:nvPr>
        </p:nvSpPr>
        <p:spPr/>
        <p:txBody>
          <a:bodyPr/>
          <a:lstStyle/>
          <a:p>
            <a:r>
              <a:rPr lang="en-IN" b="1" dirty="0">
                <a:latin typeface="Segoe Print" panose="02000600000000000000" pitchFamily="2" charset="0"/>
              </a:rPr>
              <a:t>THE END</a:t>
            </a:r>
          </a:p>
        </p:txBody>
      </p:sp>
    </p:spTree>
    <p:extLst>
      <p:ext uri="{BB962C8B-B14F-4D97-AF65-F5344CB8AC3E}">
        <p14:creationId xmlns:p14="http://schemas.microsoft.com/office/powerpoint/2010/main" val="3627048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C406A5-397C-4520-56D3-3F566827C691}"/>
              </a:ext>
            </a:extLst>
          </p:cNvPr>
          <p:cNvPicPr>
            <a:picLocks noChangeAspect="1"/>
          </p:cNvPicPr>
          <p:nvPr/>
        </p:nvPicPr>
        <p:blipFill>
          <a:blip r:embed="rId2"/>
          <a:stretch>
            <a:fillRect/>
          </a:stretch>
        </p:blipFill>
        <p:spPr>
          <a:xfrm>
            <a:off x="9331" y="474305"/>
            <a:ext cx="12192000" cy="6096000"/>
          </a:xfrm>
          <a:prstGeom prst="rect">
            <a:avLst/>
          </a:prstGeom>
        </p:spPr>
      </p:pic>
      <p:sp>
        <p:nvSpPr>
          <p:cNvPr id="2" name="Title 1">
            <a:extLst>
              <a:ext uri="{FF2B5EF4-FFF2-40B4-BE49-F238E27FC236}">
                <a16:creationId xmlns:a16="http://schemas.microsoft.com/office/drawing/2014/main" id="{808F3C99-0075-1F58-E2BA-48938188E7D3}"/>
              </a:ext>
            </a:extLst>
          </p:cNvPr>
          <p:cNvSpPr>
            <a:spLocks noGrp="1"/>
          </p:cNvSpPr>
          <p:nvPr>
            <p:ph type="ctrTitle"/>
          </p:nvPr>
        </p:nvSpPr>
        <p:spPr>
          <a:xfrm>
            <a:off x="-1240972" y="5029200"/>
            <a:ext cx="8324743" cy="1194317"/>
          </a:xfrm>
        </p:spPr>
        <p:txBody>
          <a:bodyPr/>
          <a:lstStyle/>
          <a:p>
            <a:r>
              <a:rPr kumimoji="0" lang="en-IN" sz="5400" b="1" i="0" u="sng" strike="noStrike" kern="1200" cap="none" spc="0" normalizeH="0" baseline="0" noProof="0" dirty="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uLnTx/>
                <a:uFillTx/>
                <a:latin typeface="Segoe Print" panose="02000600000000000000" pitchFamily="2" charset="0"/>
                <a:ea typeface="+mj-ea"/>
              </a:rPr>
              <a:t>THANK YOU!!</a:t>
            </a:r>
            <a:endParaRPr lang="en-IN" b="1" u="sng" dirty="0">
              <a:solidFill>
                <a:schemeClr val="bg1"/>
              </a:solidFill>
              <a:latin typeface="Segoe Print" panose="02000600000000000000" pitchFamily="2" charset="0"/>
            </a:endParaRPr>
          </a:p>
        </p:txBody>
      </p:sp>
    </p:spTree>
    <p:extLst>
      <p:ext uri="{BB962C8B-B14F-4D97-AF65-F5344CB8AC3E}">
        <p14:creationId xmlns:p14="http://schemas.microsoft.com/office/powerpoint/2010/main" val="51204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64E1-651C-9BE3-EF1F-E0AC93A2A476}"/>
              </a:ext>
            </a:extLst>
          </p:cNvPr>
          <p:cNvSpPr>
            <a:spLocks noGrp="1"/>
          </p:cNvSpPr>
          <p:nvPr>
            <p:ph type="title"/>
          </p:nvPr>
        </p:nvSpPr>
        <p:spPr>
          <a:xfrm>
            <a:off x="913795" y="609600"/>
            <a:ext cx="10273609" cy="873967"/>
          </a:xfrm>
        </p:spPr>
        <p:txBody>
          <a:bodyPr>
            <a:normAutofit/>
          </a:bodyPr>
          <a:lstStyle/>
          <a:p>
            <a:r>
              <a:rPr lang="en-IN" sz="2800" b="1" u="sng" dirty="0">
                <a:latin typeface="Arial Rounded MT Bold" panose="020F0704030504030204" pitchFamily="34" charset="0"/>
              </a:rPr>
              <a:t>RELATION SCHEMA OF THE ER MODEL</a:t>
            </a:r>
          </a:p>
        </p:txBody>
      </p:sp>
      <p:pic>
        <p:nvPicPr>
          <p:cNvPr id="7" name="Content Placeholder 6">
            <a:extLst>
              <a:ext uri="{FF2B5EF4-FFF2-40B4-BE49-F238E27FC236}">
                <a16:creationId xmlns:a16="http://schemas.microsoft.com/office/drawing/2014/main" id="{04168FB8-B939-EFB7-09E3-BAF419B8B6B7}"/>
              </a:ext>
            </a:extLst>
          </p:cNvPr>
          <p:cNvPicPr>
            <a:picLocks noGrp="1" noChangeAspect="1"/>
          </p:cNvPicPr>
          <p:nvPr>
            <p:ph idx="1"/>
          </p:nvPr>
        </p:nvPicPr>
        <p:blipFill>
          <a:blip r:embed="rId2"/>
          <a:stretch>
            <a:fillRect/>
          </a:stretch>
        </p:blipFill>
        <p:spPr>
          <a:xfrm>
            <a:off x="1689426" y="1614196"/>
            <a:ext cx="8813147" cy="4441371"/>
          </a:xfrm>
        </p:spPr>
      </p:pic>
    </p:spTree>
    <p:extLst>
      <p:ext uri="{BB962C8B-B14F-4D97-AF65-F5344CB8AC3E}">
        <p14:creationId xmlns:p14="http://schemas.microsoft.com/office/powerpoint/2010/main" val="387861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55000" lnSpcReduction="20000"/>
          </a:bodyPr>
          <a:lstStyle/>
          <a:p>
            <a:pPr>
              <a:buFont typeface="Wingdings" panose="05000000000000000000" pitchFamily="2" charset="2"/>
              <a:buChar char="q"/>
            </a:pPr>
            <a:r>
              <a:rPr lang="en-IN" b="1" u="sng" dirty="0"/>
              <a:t>USER</a:t>
            </a:r>
            <a:r>
              <a:rPr lang="en-IN" dirty="0"/>
              <a:t>: User entity provides the data about who have registered in the UBER.</a:t>
            </a:r>
          </a:p>
          <a:p>
            <a:pPr>
              <a:buFont typeface="Wingdings" panose="05000000000000000000" pitchFamily="2" charset="2"/>
              <a:buChar char="q"/>
            </a:pPr>
            <a:r>
              <a:rPr lang="en-IN" dirty="0"/>
              <a:t>	Attributes in the USER TABLE:</a:t>
            </a:r>
          </a:p>
          <a:p>
            <a:pPr marL="36900" indent="0">
              <a:buNone/>
            </a:pPr>
            <a:r>
              <a:rPr lang="en-IN" dirty="0"/>
              <a:t>	</a:t>
            </a:r>
            <a:r>
              <a:rPr lang="en-IN" sz="2400" b="1" dirty="0">
                <a:latin typeface="Book Antiqua" panose="02040602050305030304" pitchFamily="18" charset="0"/>
              </a:rPr>
              <a:t>1. </a:t>
            </a:r>
            <a:r>
              <a:rPr lang="en-IN" sz="2400" b="1" dirty="0" err="1">
                <a:latin typeface="Book Antiqua" panose="02040602050305030304" pitchFamily="18" charset="0"/>
              </a:rPr>
              <a:t>User_id</a:t>
            </a:r>
            <a:r>
              <a:rPr lang="en-IN" sz="2400" b="1" dirty="0">
                <a:latin typeface="Book Antiqua" panose="02040602050305030304" pitchFamily="18" charset="0"/>
              </a:rPr>
              <a:t> (PRIMARY KEY)</a:t>
            </a:r>
          </a:p>
          <a:p>
            <a:pPr marL="36900" indent="0">
              <a:buNone/>
            </a:pPr>
            <a:r>
              <a:rPr lang="en-IN" sz="2400" b="1" dirty="0">
                <a:latin typeface="Book Antiqua" panose="02040602050305030304" pitchFamily="18" charset="0"/>
              </a:rPr>
              <a:t>	2. First Name</a:t>
            </a:r>
          </a:p>
          <a:p>
            <a:pPr marL="36900" indent="0">
              <a:buNone/>
            </a:pPr>
            <a:r>
              <a:rPr lang="en-IN" sz="2400" b="1" dirty="0">
                <a:latin typeface="Book Antiqua" panose="02040602050305030304" pitchFamily="18" charset="0"/>
              </a:rPr>
              <a:t>	3. Last Name</a:t>
            </a:r>
          </a:p>
          <a:p>
            <a:pPr marL="36900" indent="0">
              <a:buNone/>
            </a:pPr>
            <a:r>
              <a:rPr lang="en-IN" sz="2400" b="1" dirty="0">
                <a:latin typeface="Book Antiqua" panose="02040602050305030304" pitchFamily="18" charset="0"/>
              </a:rPr>
              <a:t>	4. Email</a:t>
            </a:r>
            <a:endParaRPr lang="en-IN" dirty="0"/>
          </a:p>
          <a:p>
            <a:pPr>
              <a:buFont typeface="Wingdings" panose="05000000000000000000" pitchFamily="2" charset="2"/>
              <a:buChar char="q"/>
            </a:pPr>
            <a:r>
              <a:rPr lang="en-IN" b="1" u="sng" dirty="0"/>
              <a:t>USERS_PHN_NUMBER:</a:t>
            </a:r>
            <a:r>
              <a:rPr lang="en-IN" dirty="0"/>
              <a:t> This entity gives the contact details of the users.</a:t>
            </a:r>
          </a:p>
          <a:p>
            <a:pPr marL="36900" indent="0">
              <a:buNone/>
            </a:pPr>
            <a:r>
              <a:rPr lang="en-IN" dirty="0"/>
              <a:t>	Attributes in the USER_PHN_NUMBER:</a:t>
            </a:r>
          </a:p>
          <a:p>
            <a:pPr marL="36900" indent="0">
              <a:buNone/>
            </a:pPr>
            <a:r>
              <a:rPr lang="en-IN" dirty="0"/>
              <a:t>	</a:t>
            </a:r>
            <a:r>
              <a:rPr lang="en-IN" b="1" dirty="0">
                <a:latin typeface="Book Antiqua" panose="02040602050305030304" pitchFamily="18" charset="0"/>
              </a:rPr>
              <a:t>1. </a:t>
            </a:r>
            <a:r>
              <a:rPr lang="en-IN" b="1" dirty="0" err="1">
                <a:latin typeface="Book Antiqua" panose="02040602050305030304" pitchFamily="18" charset="0"/>
              </a:rPr>
              <a:t>User_id</a:t>
            </a:r>
            <a:endParaRPr lang="en-IN" b="1" dirty="0">
              <a:latin typeface="Book Antiqua" panose="02040602050305030304" pitchFamily="18" charset="0"/>
            </a:endParaRPr>
          </a:p>
          <a:p>
            <a:pPr marL="36900" indent="0">
              <a:buNone/>
            </a:pPr>
            <a:r>
              <a:rPr lang="en-IN" b="1" dirty="0">
                <a:latin typeface="Book Antiqua" panose="02040602050305030304" pitchFamily="18" charset="0"/>
              </a:rPr>
              <a:t>	2. </a:t>
            </a:r>
            <a:r>
              <a:rPr lang="en-IN" b="1" dirty="0" err="1">
                <a:latin typeface="Book Antiqua" panose="02040602050305030304" pitchFamily="18" charset="0"/>
              </a:rPr>
              <a:t>Mobile_number</a:t>
            </a:r>
            <a:endParaRPr lang="en-IN" b="1" dirty="0">
              <a:latin typeface="Book Antiqua" panose="02040602050305030304" pitchFamily="18" charset="0"/>
            </a:endParaRPr>
          </a:p>
          <a:p>
            <a:pPr marL="36900" indent="0">
              <a:buNone/>
            </a:pPr>
            <a:r>
              <a:rPr lang="en-IN" b="1" dirty="0">
                <a:latin typeface="Book Antiqua" panose="02040602050305030304" pitchFamily="18" charset="0"/>
              </a:rPr>
              <a:t>	PRIMARY KEY(</a:t>
            </a:r>
            <a:r>
              <a:rPr lang="en-IN" b="1" dirty="0" err="1">
                <a:latin typeface="Book Antiqua" panose="02040602050305030304" pitchFamily="18" charset="0"/>
              </a:rPr>
              <a:t>User_id</a:t>
            </a:r>
            <a:r>
              <a:rPr lang="en-IN" b="1" dirty="0">
                <a:latin typeface="Book Antiqua" panose="02040602050305030304" pitchFamily="18" charset="0"/>
              </a:rPr>
              <a:t>, </a:t>
            </a:r>
            <a:r>
              <a:rPr lang="en-IN" b="1" dirty="0" err="1">
                <a:latin typeface="Book Antiqua" panose="02040602050305030304" pitchFamily="18" charset="0"/>
              </a:rPr>
              <a:t>Mobile_number</a:t>
            </a:r>
            <a:r>
              <a:rPr lang="en-IN" b="1" dirty="0">
                <a:latin typeface="Book Antiqua" panose="02040602050305030304" pitchFamily="18" charset="0"/>
              </a:rPr>
              <a:t>)</a:t>
            </a:r>
          </a:p>
          <a:p>
            <a:pPr>
              <a:buFont typeface="Wingdings" panose="05000000000000000000" pitchFamily="2" charset="2"/>
              <a:buChar char="q"/>
            </a:pPr>
            <a:r>
              <a:rPr lang="en-IN" b="1" u="sng" dirty="0"/>
              <a:t>REQUESTS:</a:t>
            </a:r>
            <a:r>
              <a:rPr lang="en-IN" dirty="0"/>
              <a:t> Requests table provides all information about all the requests made by the different users for their respective trips.</a:t>
            </a:r>
          </a:p>
          <a:p>
            <a:pPr marL="36900" indent="0">
              <a:buNone/>
            </a:pPr>
            <a:r>
              <a:rPr lang="en-IN" dirty="0"/>
              <a:t>	 Attributes in the REQUESTS TABLE:</a:t>
            </a:r>
          </a:p>
          <a:p>
            <a:pPr marL="36900" indent="0">
              <a:buNone/>
            </a:pPr>
            <a:r>
              <a:rPr lang="en-IN" dirty="0"/>
              <a:t>	</a:t>
            </a:r>
            <a:r>
              <a:rPr lang="en-IN" sz="2500" b="1" dirty="0">
                <a:latin typeface="Book Antiqua" panose="02040602050305030304" pitchFamily="18" charset="0"/>
              </a:rPr>
              <a:t>1. </a:t>
            </a:r>
            <a:r>
              <a:rPr lang="en-IN" sz="2500" b="1" dirty="0" err="1">
                <a:latin typeface="Book Antiqua" panose="02040602050305030304" pitchFamily="18" charset="0"/>
              </a:rPr>
              <a:t>Request_id</a:t>
            </a:r>
            <a:r>
              <a:rPr lang="en-IN" sz="2500" b="1" dirty="0">
                <a:latin typeface="Book Antiqua" panose="02040602050305030304" pitchFamily="18" charset="0"/>
              </a:rPr>
              <a:t> (PRIMARY KEY)                       </a:t>
            </a:r>
          </a:p>
          <a:p>
            <a:pPr marL="36900" indent="0">
              <a:buNone/>
            </a:pPr>
            <a:r>
              <a:rPr lang="en-IN" sz="2500" b="1" dirty="0">
                <a:latin typeface="Book Antiqua" panose="02040602050305030304" pitchFamily="18" charset="0"/>
              </a:rPr>
              <a:t>	 2. Type of the vehicle                          	</a:t>
            </a:r>
          </a:p>
          <a:p>
            <a:pPr marL="36900" indent="0">
              <a:buNone/>
            </a:pPr>
            <a:r>
              <a:rPr lang="en-IN" sz="2500" b="1" dirty="0">
                <a:latin typeface="Book Antiqua" panose="02040602050305030304" pitchFamily="18" charset="0"/>
              </a:rPr>
              <a:t>	3. </a:t>
            </a:r>
            <a:r>
              <a:rPr lang="en-IN" sz="2500" b="1" dirty="0" err="1">
                <a:latin typeface="Book Antiqua" panose="02040602050305030304" pitchFamily="18" charset="0"/>
              </a:rPr>
              <a:t>Pickup_Location</a:t>
            </a:r>
            <a:r>
              <a:rPr lang="en-IN" sz="2500" b="1" dirty="0">
                <a:latin typeface="Book Antiqua" panose="02040602050305030304" pitchFamily="18" charset="0"/>
              </a:rPr>
              <a:t>                                           </a:t>
            </a:r>
          </a:p>
          <a:p>
            <a:pPr marL="36900" indent="0">
              <a:buNone/>
            </a:pPr>
            <a:r>
              <a:rPr lang="en-IN" sz="2500" b="1" dirty="0">
                <a:latin typeface="Book Antiqua" panose="02040602050305030304" pitchFamily="18" charset="0"/>
              </a:rPr>
              <a:t>	4. </a:t>
            </a:r>
            <a:r>
              <a:rPr lang="en-IN" sz="2500" b="1" dirty="0" err="1">
                <a:latin typeface="Book Antiqua" panose="02040602050305030304" pitchFamily="18" charset="0"/>
              </a:rPr>
              <a:t>Dropoff_Location</a:t>
            </a:r>
            <a:r>
              <a:rPr lang="en-IN" sz="2500" b="1" dirty="0">
                <a:latin typeface="Book Antiqua" panose="02040602050305030304" pitchFamily="18" charset="0"/>
              </a:rPr>
              <a:t>               </a:t>
            </a:r>
          </a:p>
          <a:p>
            <a:pPr marL="36900" indent="0">
              <a:buNone/>
            </a:pPr>
            <a:r>
              <a:rPr lang="en-IN" sz="2500" b="1" dirty="0">
                <a:latin typeface="Book Antiqua" panose="02040602050305030304" pitchFamily="18" charset="0"/>
              </a:rPr>
              <a:t>	5. </a:t>
            </a:r>
            <a:r>
              <a:rPr lang="en-IN" sz="2500" b="1" dirty="0" err="1">
                <a:latin typeface="Book Antiqua" panose="02040602050305030304" pitchFamily="18" charset="0"/>
              </a:rPr>
              <a:t>User_id</a:t>
            </a:r>
            <a:r>
              <a:rPr lang="en-IN" sz="2500" b="1" dirty="0">
                <a:latin typeface="Book Antiqua" panose="02040602050305030304" pitchFamily="18" charset="0"/>
              </a:rPr>
              <a:t> (FOREIGN KEY)</a:t>
            </a:r>
          </a:p>
        </p:txBody>
      </p:sp>
    </p:spTree>
    <p:extLst>
      <p:ext uri="{BB962C8B-B14F-4D97-AF65-F5344CB8AC3E}">
        <p14:creationId xmlns:p14="http://schemas.microsoft.com/office/powerpoint/2010/main" val="2634313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55000" lnSpcReduction="20000"/>
          </a:bodyPr>
          <a:lstStyle/>
          <a:p>
            <a:pPr>
              <a:buFont typeface="Wingdings" panose="05000000000000000000" pitchFamily="2" charset="2"/>
              <a:buChar char="q"/>
            </a:pPr>
            <a:r>
              <a:rPr lang="en-IN" b="1" u="sng" dirty="0"/>
              <a:t>DRIVER:</a:t>
            </a:r>
            <a:r>
              <a:rPr lang="en-IN" dirty="0"/>
              <a:t> Driver entity provides the data about all the drivers working with the UBER application. It also gives the availability status of a driver to book a vehicle.</a:t>
            </a:r>
          </a:p>
          <a:p>
            <a:pPr marL="36900" indent="0">
              <a:buNone/>
            </a:pPr>
            <a:r>
              <a:rPr lang="en-IN" dirty="0"/>
              <a:t>	Attributes in the DRIVER TABLE:</a:t>
            </a:r>
          </a:p>
          <a:p>
            <a:pPr marL="36900" indent="0">
              <a:buNone/>
            </a:pPr>
            <a:r>
              <a:rPr lang="en-IN" dirty="0"/>
              <a:t>	</a:t>
            </a:r>
            <a:r>
              <a:rPr lang="en-IN" sz="2400" b="1" dirty="0">
                <a:latin typeface="Book Antiqua" panose="02040602050305030304" pitchFamily="18" charset="0"/>
              </a:rPr>
              <a:t>1. </a:t>
            </a:r>
            <a:r>
              <a:rPr lang="en-IN" sz="2400" b="1" dirty="0" err="1">
                <a:latin typeface="Book Antiqua" panose="02040602050305030304" pitchFamily="18" charset="0"/>
              </a:rPr>
              <a:t>Driver_id</a:t>
            </a:r>
            <a:r>
              <a:rPr lang="en-IN" sz="2400" b="1" dirty="0">
                <a:latin typeface="Book Antiqua" panose="02040602050305030304" pitchFamily="18" charset="0"/>
              </a:rPr>
              <a:t> (PRIMARY KEY)</a:t>
            </a:r>
          </a:p>
          <a:p>
            <a:pPr marL="36900" indent="0">
              <a:buNone/>
            </a:pPr>
            <a:r>
              <a:rPr lang="en-IN" sz="2400" b="1" dirty="0">
                <a:latin typeface="Book Antiqua" panose="02040602050305030304" pitchFamily="18" charset="0"/>
              </a:rPr>
              <a:t>	2. First Name			3. Last Name</a:t>
            </a:r>
          </a:p>
          <a:p>
            <a:pPr marL="36900" indent="0">
              <a:buNone/>
            </a:pPr>
            <a:r>
              <a:rPr lang="en-IN" sz="2400" b="1" dirty="0">
                <a:latin typeface="Book Antiqua" panose="02040602050305030304" pitchFamily="18" charset="0"/>
              </a:rPr>
              <a:t>	4. Mobile Number		5. License Number</a:t>
            </a:r>
          </a:p>
          <a:p>
            <a:pPr marL="36900" indent="0">
              <a:buNone/>
            </a:pPr>
            <a:r>
              <a:rPr lang="en-IN" sz="2400" b="1" dirty="0">
                <a:latin typeface="Book Antiqua" panose="02040602050305030304" pitchFamily="18" charset="0"/>
              </a:rPr>
              <a:t>	6. Gender of the Driver		7. Availability Status</a:t>
            </a:r>
          </a:p>
          <a:p>
            <a:pPr marL="36900" indent="0">
              <a:buNone/>
            </a:pPr>
            <a:r>
              <a:rPr lang="en-IN" sz="2400" b="1" dirty="0">
                <a:latin typeface="Book Antiqua" panose="02040602050305030304" pitchFamily="18" charset="0"/>
              </a:rPr>
              <a:t>	8. Rating 				9. </a:t>
            </a:r>
            <a:r>
              <a:rPr lang="en-IN" sz="2400" b="1" dirty="0" err="1">
                <a:latin typeface="Book Antiqua" panose="02040602050305030304" pitchFamily="18" charset="0"/>
              </a:rPr>
              <a:t>Vehicle_no</a:t>
            </a:r>
            <a:r>
              <a:rPr lang="en-IN" sz="2400" b="1" dirty="0">
                <a:latin typeface="Book Antiqua" panose="02040602050305030304" pitchFamily="18" charset="0"/>
              </a:rPr>
              <a:t> (FOREIGN KEY)</a:t>
            </a:r>
          </a:p>
          <a:p>
            <a:pPr>
              <a:buFont typeface="Wingdings" panose="05000000000000000000" pitchFamily="2" charset="2"/>
              <a:buChar char="q"/>
            </a:pPr>
            <a:r>
              <a:rPr lang="en-IN" b="1" u="sng" dirty="0"/>
              <a:t>VEHICLE:</a:t>
            </a:r>
            <a:r>
              <a:rPr lang="en-IN" dirty="0"/>
              <a:t> Vehicle table gives the data about the vehicle owned by the respective driver.</a:t>
            </a:r>
          </a:p>
          <a:p>
            <a:pPr marL="36900" indent="0">
              <a:buNone/>
            </a:pPr>
            <a:r>
              <a:rPr lang="en-IN" dirty="0"/>
              <a:t>	 Attributes in the VEHICLE TABLE:</a:t>
            </a:r>
          </a:p>
          <a:p>
            <a:pPr marL="36900" indent="0">
              <a:buNone/>
            </a:pPr>
            <a:r>
              <a:rPr lang="en-IN" dirty="0"/>
              <a:t>	</a:t>
            </a:r>
            <a:r>
              <a:rPr lang="en-IN" sz="2400" b="1" dirty="0">
                <a:latin typeface="Book Antiqua" panose="02040602050305030304" pitchFamily="18" charset="0"/>
              </a:rPr>
              <a:t>1.Vehicle_no (PRIMARY KEY)                   </a:t>
            </a:r>
          </a:p>
          <a:p>
            <a:pPr marL="36900" indent="0">
              <a:buNone/>
            </a:pPr>
            <a:r>
              <a:rPr lang="en-IN" sz="2400" b="1" dirty="0">
                <a:latin typeface="Book Antiqua" panose="02040602050305030304" pitchFamily="18" charset="0"/>
              </a:rPr>
              <a:t>	2. Type of the vehicle</a:t>
            </a:r>
            <a:endParaRPr lang="en-IN" b="1" dirty="0">
              <a:latin typeface="Book Antiqua" panose="02040602050305030304" pitchFamily="18" charset="0"/>
            </a:endParaRPr>
          </a:p>
          <a:p>
            <a:pPr marL="342900" marR="0" lvl="0" indent="-306000" algn="l" defTabSz="457200" rtl="0" eaLnBrk="1" fontAlgn="auto" latinLnBrk="0" hangingPunct="1">
              <a:lnSpc>
                <a:spcPct val="110000"/>
              </a:lnSpc>
              <a:spcBef>
                <a:spcPct val="20000"/>
              </a:spcBef>
              <a:spcAft>
                <a:spcPts val="600"/>
              </a:spcAft>
              <a:buClr>
                <a:srgbClr val="CEDBE6"/>
              </a:buClr>
              <a:buSzPct val="70000"/>
              <a:buFont typeface="Wingdings" panose="05000000000000000000" pitchFamily="2" charset="2"/>
              <a:buChar char="q"/>
              <a:tabLst/>
              <a:defRPr/>
            </a:pPr>
            <a:r>
              <a:rPr lang="en-IN" b="1" u="sng" dirty="0"/>
              <a:t>VEHICLE_TYPE:</a:t>
            </a:r>
            <a:r>
              <a:rPr lang="en-IN"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Arial Nova"/>
              </a:rPr>
              <a:t> </a:t>
            </a:r>
            <a:r>
              <a:rPr kumimoji="0" lang="en-IN" sz="23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Vehicle type table gives the information about the capacity of the vehicle and the Rate of the vehicle per </a:t>
            </a:r>
            <a:r>
              <a:rPr lang="en-IN"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Arial Nova"/>
              </a:rPr>
              <a:t>k</a:t>
            </a:r>
            <a:r>
              <a:rPr kumimoji="0" lang="en-IN" sz="2300" b="0"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ilo</a:t>
            </a:r>
            <a:r>
              <a:rPr kumimoji="0" lang="en-IN" sz="23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 meter.</a:t>
            </a:r>
          </a:p>
          <a:p>
            <a:pPr marL="36900" marR="0" lvl="0" indent="0" algn="l" defTabSz="457200" rtl="0" eaLnBrk="1" fontAlgn="auto" latinLnBrk="0" hangingPunct="1">
              <a:lnSpc>
                <a:spcPct val="110000"/>
              </a:lnSpc>
              <a:spcBef>
                <a:spcPct val="20000"/>
              </a:spcBef>
              <a:spcAft>
                <a:spcPts val="600"/>
              </a:spcAft>
              <a:buClr>
                <a:srgbClr val="CEDBE6"/>
              </a:buClr>
              <a:buSzPct val="70000"/>
              <a:buNone/>
              <a:tabLst/>
              <a:defRPr/>
            </a:pPr>
            <a:r>
              <a:rPr kumimoji="0" lang="en-IN" sz="23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	Attributes in the VEHICLE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Arial Nova"/>
              </a:rPr>
              <a:t>	</a:t>
            </a:r>
            <a:r>
              <a:rPr kumimoji="0" lang="en-IN" sz="24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1. Type of the vehicle (FOREIGN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4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Rate per </a:t>
            </a:r>
            <a:r>
              <a:rPr kumimoji="0" lang="en-IN" sz="2400" b="1"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kilometer</a:t>
            </a:r>
            <a:endParaRPr kumimoji="0" lang="en-IN" sz="24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4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Capacity</a:t>
            </a:r>
            <a:endParaRPr lang="en-IN" sz="1800" dirty="0">
              <a:latin typeface="Book Antiqua" panose="02040602050305030304" pitchFamily="18" charset="0"/>
            </a:endParaRPr>
          </a:p>
          <a:p>
            <a:pPr marL="36900" indent="0">
              <a:buNone/>
            </a:pPr>
            <a:endParaRPr lang="en-IN" sz="1800" dirty="0">
              <a:latin typeface="Book Antiqua" panose="02040602050305030304" pitchFamily="18" charset="0"/>
            </a:endParaRPr>
          </a:p>
        </p:txBody>
      </p:sp>
    </p:spTree>
    <p:extLst>
      <p:ext uri="{BB962C8B-B14F-4D97-AF65-F5344CB8AC3E}">
        <p14:creationId xmlns:p14="http://schemas.microsoft.com/office/powerpoint/2010/main" val="949593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62500" lnSpcReduction="20000"/>
          </a:bodyPr>
          <a:lstStyle/>
          <a:p>
            <a:pPr>
              <a:buFont typeface="Wingdings" panose="05000000000000000000" pitchFamily="2" charset="2"/>
              <a:buChar char="q"/>
            </a:pPr>
            <a:r>
              <a:rPr lang="en-IN" b="1" u="sng" dirty="0"/>
              <a:t>TRIP:</a:t>
            </a:r>
            <a:r>
              <a:rPr lang="en-IN" dirty="0"/>
              <a:t> Trip entity provides the data about driver who accepted the trip, date of booking, data about the request made by the user and the payment id of the trip.</a:t>
            </a:r>
          </a:p>
          <a:p>
            <a:pPr marL="36900" indent="0">
              <a:buNone/>
            </a:pPr>
            <a:r>
              <a:rPr lang="en-IN" dirty="0"/>
              <a:t>	Attributes in the TRIP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1. </a:t>
            </a:r>
            <a:r>
              <a:rPr kumimoji="0" lang="en-IN" sz="2000" b="1"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Request_id</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(PRIMARY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Driver_id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endPar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4. Date of Booking</a:t>
            </a:r>
            <a:endParaRPr lang="en-IN" dirty="0"/>
          </a:p>
          <a:p>
            <a:pPr>
              <a:buFont typeface="Wingdings" panose="05000000000000000000" pitchFamily="2" charset="2"/>
              <a:buChar char="q"/>
            </a:pPr>
            <a:r>
              <a:rPr lang="en-IN" b="1" u="sng" dirty="0">
                <a:latin typeface="Arial Rounded MT Bold" panose="020F0704030504030204" pitchFamily="34" charset="0"/>
              </a:rPr>
              <a:t>PAYMENT:</a:t>
            </a:r>
            <a:r>
              <a:rPr lang="en-IN" b="1" dirty="0">
                <a:latin typeface="Book Antiqua" panose="02040602050305030304" pitchFamily="18" charset="0"/>
              </a:rPr>
              <a:t> </a:t>
            </a:r>
            <a:r>
              <a:rPr lang="en-IN" dirty="0">
                <a:latin typeface="Arial Nova" panose="020B0504020202020204" pitchFamily="34" charset="0"/>
              </a:rPr>
              <a:t>Payment table provides information about the payment done for a particular trip and the date of payment.</a:t>
            </a:r>
          </a:p>
          <a:p>
            <a:pPr marL="36900" indent="0">
              <a:buNone/>
            </a:pPr>
            <a:r>
              <a:rPr lang="en-IN" b="1" dirty="0">
                <a:latin typeface="Arial Nova" panose="020B0504020202020204" pitchFamily="34" charset="0"/>
              </a:rPr>
              <a:t>	</a:t>
            </a:r>
            <a:r>
              <a:rPr lang="en-IN" dirty="0">
                <a:latin typeface="Arial Nova" panose="020B0504020202020204" pitchFamily="34" charset="0"/>
              </a:rPr>
              <a:t>Attributes in the PAYMENT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1.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(PRIMARY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2. Cash</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3. Date of Payment</a:t>
            </a:r>
          </a:p>
          <a:p>
            <a:pPr>
              <a:buFont typeface="Wingdings" panose="05000000000000000000" pitchFamily="2" charset="2"/>
              <a:buChar char="q"/>
            </a:pPr>
            <a:r>
              <a:rPr lang="en-IN" b="1" u="sng" dirty="0"/>
              <a:t>UPI_APPS: </a:t>
            </a:r>
            <a:r>
              <a:rPr lang="en-IN" dirty="0"/>
              <a:t>It provides information about all the transactions that were done using UPI payment apps.</a:t>
            </a:r>
          </a:p>
          <a:p>
            <a:pPr marL="36900" indent="0">
              <a:buNone/>
            </a:pPr>
            <a:r>
              <a:rPr lang="en-IN" dirty="0"/>
              <a:t>	 Attributes in the UPI_APPS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1. </a:t>
            </a:r>
            <a:r>
              <a:rPr kumimoji="0" lang="en-IN" sz="2000" b="1"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Transaction_id</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(PRIMARY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UPI_ID</a:t>
            </a:r>
            <a:endPar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endParaRPr lang="en-IN" sz="1600" dirty="0">
              <a:latin typeface="Book Antiqua" panose="02040602050305030304" pitchFamily="18" charset="0"/>
            </a:endParaRPr>
          </a:p>
          <a:p>
            <a:pPr marL="36900" indent="0">
              <a:buNone/>
            </a:pPr>
            <a:endParaRPr lang="en-IN" dirty="0"/>
          </a:p>
          <a:p>
            <a:pPr marL="36900" indent="0">
              <a:buNone/>
            </a:pPr>
            <a:endParaRPr lang="en-IN" dirty="0"/>
          </a:p>
        </p:txBody>
      </p:sp>
    </p:spTree>
    <p:extLst>
      <p:ext uri="{BB962C8B-B14F-4D97-AF65-F5344CB8AC3E}">
        <p14:creationId xmlns:p14="http://schemas.microsoft.com/office/powerpoint/2010/main" val="3498126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55000" lnSpcReduction="20000"/>
          </a:bodyPr>
          <a:lstStyle/>
          <a:p>
            <a:pPr>
              <a:buFont typeface="Wingdings" panose="05000000000000000000" pitchFamily="2" charset="2"/>
              <a:buChar char="q"/>
            </a:pPr>
            <a:r>
              <a:rPr lang="en-IN" b="1" u="sng" dirty="0"/>
              <a:t>CARD_PAYMENT:</a:t>
            </a:r>
            <a:r>
              <a:rPr lang="en-IN" dirty="0"/>
              <a:t> Card payment entity provides information about all the transactions  that were that using debit or credit cards.</a:t>
            </a:r>
          </a:p>
          <a:p>
            <a:pPr marL="36900" indent="0">
              <a:buNone/>
            </a:pPr>
            <a:r>
              <a:rPr lang="en-IN" dirty="0"/>
              <a:t>	Attributes in the CARD_PAYMENT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1.CARD_NUM (PRIMARY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First Name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Last Name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4.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Expiry_date</a:t>
            </a:r>
            <a:endPar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5.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endParaRPr lang="en-IN" dirty="0"/>
          </a:p>
          <a:p>
            <a:pPr>
              <a:buFont typeface="Wingdings" panose="05000000000000000000" pitchFamily="2" charset="2"/>
              <a:buChar char="q"/>
            </a:pPr>
            <a:r>
              <a:rPr lang="en-IN" b="1" u="sng" dirty="0">
                <a:latin typeface="Arial Rounded MT Bold" panose="020F0704030504030204" pitchFamily="34" charset="0"/>
              </a:rPr>
              <a:t>GIFT_CARD: </a:t>
            </a:r>
            <a:r>
              <a:rPr lang="en-IN" dirty="0" err="1">
                <a:latin typeface="Arial Nova" panose="020B0504020202020204" pitchFamily="34" charset="0"/>
              </a:rPr>
              <a:t>Giftcard</a:t>
            </a:r>
            <a:r>
              <a:rPr lang="en-IN" dirty="0">
                <a:latin typeface="Arial Nova" panose="020B0504020202020204" pitchFamily="34" charset="0"/>
              </a:rPr>
              <a:t> table provides information about the payments that were made using the </a:t>
            </a:r>
            <a:r>
              <a:rPr lang="en-IN" dirty="0" err="1">
                <a:latin typeface="Arial Nova" panose="020B0504020202020204" pitchFamily="34" charset="0"/>
              </a:rPr>
              <a:t>giftcards</a:t>
            </a:r>
            <a:r>
              <a:rPr lang="en-IN" dirty="0">
                <a:latin typeface="Arial Nova" panose="020B0504020202020204" pitchFamily="34" charset="0"/>
              </a:rPr>
              <a:t> in the UBER application.</a:t>
            </a:r>
          </a:p>
          <a:p>
            <a:pPr marL="36900" indent="0">
              <a:buNone/>
            </a:pPr>
            <a:r>
              <a:rPr lang="en-IN" b="1" dirty="0">
                <a:latin typeface="Arial Nova" panose="020B0504020202020204" pitchFamily="34" charset="0"/>
              </a:rPr>
              <a:t>	</a:t>
            </a:r>
            <a:r>
              <a:rPr lang="en-IN" dirty="0">
                <a:latin typeface="Arial Nova" panose="020B0504020202020204" pitchFamily="34" charset="0"/>
              </a:rPr>
              <a:t>Attributes in the GIFT_CARD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1.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Card_no</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(PRIMARY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2. Amount in the card</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3. </a:t>
            </a:r>
            <a:r>
              <a:rPr lang="en-IN" b="1" dirty="0" err="1">
                <a:latin typeface="Book Antiqua" panose="02040602050305030304" pitchFamily="18" charset="0"/>
              </a:rPr>
              <a:t>Expiry_date</a:t>
            </a:r>
            <a:endParaRPr lang="en-IN" b="1" dirty="0">
              <a:latin typeface="Book Antiqua" panose="02040602050305030304" pitchFamily="18" charset="0"/>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4. </a:t>
            </a:r>
            <a:r>
              <a:rPr lang="en-IN" b="1" dirty="0" err="1">
                <a:latin typeface="Book Antiqua" panose="02040602050305030304" pitchFamily="18" charset="0"/>
              </a:rPr>
              <a:t>Payment_id</a:t>
            </a:r>
            <a:r>
              <a:rPr lang="en-IN" b="1" dirty="0">
                <a:latin typeface="Book Antiqua" panose="02040602050305030304" pitchFamily="18" charset="0"/>
              </a:rPr>
              <a:t> (FOREIGN_KEY)</a:t>
            </a:r>
          </a:p>
          <a:p>
            <a:pPr>
              <a:buFont typeface="Wingdings" panose="05000000000000000000" pitchFamily="2" charset="2"/>
              <a:buChar char="q"/>
            </a:pPr>
            <a:r>
              <a:rPr lang="en-IN" b="1" u="sng" dirty="0"/>
              <a:t>FEEDBACK: </a:t>
            </a:r>
            <a:r>
              <a:rPr lang="en-IN" dirty="0"/>
              <a:t>Feed back entity provides all the data of the feedbacks that were given by users based on their trip experience.</a:t>
            </a:r>
          </a:p>
          <a:p>
            <a:pPr marL="36900" indent="0">
              <a:buNone/>
            </a:pPr>
            <a:r>
              <a:rPr lang="en-IN" dirty="0"/>
              <a:t>	 Attributes in the FEEDBACK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1.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Trip_id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(FOREIGN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2.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User_id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Comments</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4. Rating</a:t>
            </a:r>
            <a:endParaRPr lang="en-IN" sz="1600" dirty="0">
              <a:latin typeface="Book Antiqua" panose="02040602050305030304" pitchFamily="18" charset="0"/>
            </a:endParaRPr>
          </a:p>
        </p:txBody>
      </p:sp>
    </p:spTree>
    <p:extLst>
      <p:ext uri="{BB962C8B-B14F-4D97-AF65-F5344CB8AC3E}">
        <p14:creationId xmlns:p14="http://schemas.microsoft.com/office/powerpoint/2010/main" val="748209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documentManagement/types"/>
    <ds:schemaRef ds:uri="http://schemas.microsoft.com/office/2006/metadata/properties"/>
    <ds:schemaRef ds:uri="16c05727-aa75-4e4a-9b5f-8a80a1165891"/>
    <ds:schemaRef ds:uri="http://schemas.openxmlformats.org/package/2006/metadata/core-properties"/>
    <ds:schemaRef ds:uri="http://purl.org/dc/elements/1.1/"/>
    <ds:schemaRef ds:uri="http://schemas.microsoft.com/office/infopath/2007/PartnerControls"/>
    <ds:schemaRef ds:uri="71af3243-3dd4-4a8d-8c0d-dd76da1f02a5"/>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{B50808AC-EBA8-4B7B-B1AE-D66DF1C7B19A}tf11665031_win32</Template>
  <TotalTime>742</TotalTime>
  <Words>5497</Words>
  <Application>Microsoft Office PowerPoint</Application>
  <PresentationFormat>Widescreen</PresentationFormat>
  <Paragraphs>410</Paragraphs>
  <Slides>44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Arial</vt:lpstr>
      <vt:lpstr>Arial Nova</vt:lpstr>
      <vt:lpstr>Arial Nova Light</vt:lpstr>
      <vt:lpstr>Arial Rounded MT Bold</vt:lpstr>
      <vt:lpstr>Bahnschrift</vt:lpstr>
      <vt:lpstr>Book Antiqua</vt:lpstr>
      <vt:lpstr>Cascadia Mono</vt:lpstr>
      <vt:lpstr>Segoe Print</vt:lpstr>
      <vt:lpstr>Wingdings</vt:lpstr>
      <vt:lpstr>Wingdings 2</vt:lpstr>
      <vt:lpstr>SlateVTI</vt:lpstr>
      <vt:lpstr>DATABASE MANAGEMENT SYSTEM </vt:lpstr>
      <vt:lpstr>PowerPoint Presentation</vt:lpstr>
      <vt:lpstr>ABOUT THE PROJECT</vt:lpstr>
      <vt:lpstr>ENTITY RELATIONSHIP MODEL</vt:lpstr>
      <vt:lpstr>RELATION SCHEMA OF THE ER MODEL</vt:lpstr>
      <vt:lpstr>ENTITIES</vt:lpstr>
      <vt:lpstr>ENTITIES</vt:lpstr>
      <vt:lpstr>ENTITIES</vt:lpstr>
      <vt:lpstr>ENTITIES</vt:lpstr>
      <vt:lpstr>FUNCTIONAL DEPENDENCIES AND NORMALISATION</vt:lpstr>
      <vt:lpstr>FUNCTIONAL DEPENDENCIES AND NORMALISATION</vt:lpstr>
      <vt:lpstr>FUNCTIONAL DEPENDENCIES AND NORMALISATION</vt:lpstr>
      <vt:lpstr>FUNCTIONAL DEPENDENCIES AND NORMALISATION</vt:lpstr>
      <vt:lpstr>FUNCTIONAL DEPENDENCIES AND NORMALISATION</vt:lpstr>
      <vt:lpstr>FUNCTIONAL DEPENDENCIES AND NORMALISATION</vt:lpstr>
      <vt:lpstr>SQL CODE FOR CREATING AND INSERTING INTO USER TABLE</vt:lpstr>
      <vt:lpstr>USER TABLE</vt:lpstr>
      <vt:lpstr>SQL CODE FOR CREATING AND INSERTING INTO USERS_PHN_NUMBER TABLE</vt:lpstr>
      <vt:lpstr>USERS_PHN_NUMBER TABLE</vt:lpstr>
      <vt:lpstr>SQL CODE FOR CREATING AND INSERTING INTO REQUESTS TABLE</vt:lpstr>
      <vt:lpstr>REQUESTS TABLE</vt:lpstr>
      <vt:lpstr>SQL CODE FOR CREATING AND INSERTING INTO VEHICLE TYPE TABLE</vt:lpstr>
      <vt:lpstr>SQL CODE FOR CREATING AND INSERTING INTO VEHICLE TABLE</vt:lpstr>
      <vt:lpstr>VEHICLE TABLE</vt:lpstr>
      <vt:lpstr>SQL CODE FOR CREATING AND INSERTING INTO DRIVER TABLE</vt:lpstr>
      <vt:lpstr>DRIVER TABLE</vt:lpstr>
      <vt:lpstr>SQL CODE FOR CREATING AND INSERTING INTO TRIP TABLE</vt:lpstr>
      <vt:lpstr>TRIP TABLE</vt:lpstr>
      <vt:lpstr>SQL CODE FOR CREATING AND INSERTING INTO FEEDBACK TABLE</vt:lpstr>
      <vt:lpstr>FEEDBACK TABLE</vt:lpstr>
      <vt:lpstr>SQL CODE FOR CREATING AND INSERTING INTO PAYMENT TABLE</vt:lpstr>
      <vt:lpstr>PAYMENT TABLE</vt:lpstr>
      <vt:lpstr>SQL CODE FOR CREATING AND INSERTING INTO  CARD_PAYMENT TABLE</vt:lpstr>
      <vt:lpstr>SQL CODE FOR CREATING AND INSERTING INTO  GIFT_CARD TABLE</vt:lpstr>
      <vt:lpstr>SQL CODE FOR CREATING AND INSERTING INTO  UPI_APPS TABLE</vt:lpstr>
      <vt:lpstr>SQL QUERIES</vt:lpstr>
      <vt:lpstr>SQL QUERIES</vt:lpstr>
      <vt:lpstr>SQL QUERIES</vt:lpstr>
      <vt:lpstr>SQL QUERIES</vt:lpstr>
      <vt:lpstr>SQL QUERIES</vt:lpstr>
      <vt:lpstr>SQL QUERIES</vt:lpstr>
      <vt:lpstr>SQL QUERIES</vt:lpstr>
      <vt:lpstr>THE END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Siddhartha Nath</dc:creator>
  <cp:lastModifiedBy>Siddhartha Nath</cp:lastModifiedBy>
  <cp:revision>4</cp:revision>
  <dcterms:created xsi:type="dcterms:W3CDTF">2023-05-14T04:24:28Z</dcterms:created>
  <dcterms:modified xsi:type="dcterms:W3CDTF">2023-05-15T07:23:33Z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